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559" r:id="rId2"/>
    <p:sldId id="606" r:id="rId3"/>
    <p:sldId id="269" r:id="rId4"/>
    <p:sldId id="620" r:id="rId5"/>
    <p:sldId id="575" r:id="rId6"/>
    <p:sldId id="608" r:id="rId7"/>
    <p:sldId id="582" r:id="rId8"/>
    <p:sldId id="607" r:id="rId9"/>
    <p:sldId id="584" r:id="rId10"/>
    <p:sldId id="610" r:id="rId11"/>
    <p:sldId id="613" r:id="rId12"/>
    <p:sldId id="280" r:id="rId13"/>
    <p:sldId id="621" r:id="rId14"/>
    <p:sldId id="614" r:id="rId15"/>
    <p:sldId id="281" r:id="rId16"/>
    <p:sldId id="282" r:id="rId17"/>
    <p:sldId id="283" r:id="rId18"/>
    <p:sldId id="618" r:id="rId19"/>
    <p:sldId id="616" r:id="rId20"/>
    <p:sldId id="619"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BA81EE6B-2A86-43B4-A350-57E6754A7395}">
          <p14:sldIdLst>
            <p14:sldId id="559"/>
            <p14:sldId id="606"/>
            <p14:sldId id="269"/>
            <p14:sldId id="620"/>
            <p14:sldId id="575"/>
            <p14:sldId id="608"/>
            <p14:sldId id="582"/>
            <p14:sldId id="607"/>
            <p14:sldId id="584"/>
            <p14:sldId id="610"/>
            <p14:sldId id="613"/>
            <p14:sldId id="280"/>
            <p14:sldId id="621"/>
            <p14:sldId id="614"/>
            <p14:sldId id="281"/>
            <p14:sldId id="282"/>
            <p14:sldId id="283"/>
            <p14:sldId id="618"/>
            <p14:sldId id="616"/>
            <p14:sldId id="61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83871" autoAdjust="0"/>
  </p:normalViewPr>
  <p:slideViewPr>
    <p:cSldViewPr snapToGrid="0">
      <p:cViewPr varScale="1">
        <p:scale>
          <a:sx n="65" d="100"/>
          <a:sy n="65" d="100"/>
        </p:scale>
        <p:origin x="1090" y="44"/>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2955" y="7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8854B-5D97-42A3-81B8-61996205914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CCB3401-56CF-492F-B900-9C7267A23EDF}">
      <dgm:prSet/>
      <dgm:spPr/>
      <dgm:t>
        <a:bodyPr/>
        <a:lstStyle/>
        <a:p>
          <a:pPr>
            <a:lnSpc>
              <a:spcPct val="100000"/>
            </a:lnSpc>
            <a:defRPr cap="all"/>
          </a:pPr>
          <a:r>
            <a:rPr lang="en-US" dirty="0">
              <a:latin typeface="Arial" panose="020B0604020202020204" pitchFamily="34" charset="0"/>
              <a:cs typeface="Arial" panose="020B0604020202020204" pitchFamily="34" charset="0"/>
            </a:rPr>
            <a:t>Born alongside internet in 1990s</a:t>
          </a:r>
        </a:p>
      </dgm:t>
    </dgm:pt>
    <dgm:pt modelId="{125A0475-4487-46A0-BDA4-BC8BC22B3495}" type="parTrans" cxnId="{024E6B14-337A-45DD-BE45-6F58D9605787}">
      <dgm:prSet/>
      <dgm:spPr/>
      <dgm:t>
        <a:bodyPr/>
        <a:lstStyle/>
        <a:p>
          <a:endParaRPr lang="en-US">
            <a:latin typeface="Arial" panose="020B0604020202020204" pitchFamily="34" charset="0"/>
            <a:cs typeface="Arial" panose="020B0604020202020204" pitchFamily="34" charset="0"/>
          </a:endParaRPr>
        </a:p>
      </dgm:t>
    </dgm:pt>
    <dgm:pt modelId="{2BFEAE79-DC92-440B-B968-9DC0C2B6F3E9}" type="sibTrans" cxnId="{024E6B14-337A-45DD-BE45-6F58D9605787}">
      <dgm:prSet/>
      <dgm:spPr/>
      <dgm:t>
        <a:bodyPr/>
        <a:lstStyle/>
        <a:p>
          <a:endParaRPr lang="en-US">
            <a:latin typeface="Arial" panose="020B0604020202020204" pitchFamily="34" charset="0"/>
            <a:cs typeface="Arial" panose="020B0604020202020204" pitchFamily="34" charset="0"/>
          </a:endParaRPr>
        </a:p>
      </dgm:t>
    </dgm:pt>
    <dgm:pt modelId="{AF5C1358-F234-4BF3-B99F-0086C39AC305}">
      <dgm:prSet/>
      <dgm:spPr/>
      <dgm:t>
        <a:bodyPr/>
        <a:lstStyle/>
        <a:p>
          <a:pPr>
            <a:lnSpc>
              <a:spcPct val="100000"/>
            </a:lnSpc>
            <a:defRPr cap="all"/>
          </a:pPr>
          <a:r>
            <a:rPr lang="en-US" b="1" dirty="0">
              <a:latin typeface="Arial" panose="020B0604020202020204" pitchFamily="34" charset="0"/>
              <a:cs typeface="Arial" panose="020B0604020202020204" pitchFamily="34" charset="0"/>
            </a:rPr>
            <a:t>Fundamental new strategic choice </a:t>
          </a:r>
        </a:p>
      </dgm:t>
    </dgm:pt>
    <dgm:pt modelId="{1A562D02-F6E4-430F-84BD-6DC63F0C40AE}" type="parTrans" cxnId="{9E27F17E-64F6-4EF4-A0DA-8869AEFB90E5}">
      <dgm:prSet/>
      <dgm:spPr/>
      <dgm:t>
        <a:bodyPr/>
        <a:lstStyle/>
        <a:p>
          <a:endParaRPr lang="en-US">
            <a:latin typeface="Arial" panose="020B0604020202020204" pitchFamily="34" charset="0"/>
            <a:cs typeface="Arial" panose="020B0604020202020204" pitchFamily="34" charset="0"/>
          </a:endParaRPr>
        </a:p>
      </dgm:t>
    </dgm:pt>
    <dgm:pt modelId="{F1D5277C-3275-4A6D-93F8-52C7CD8D161A}" type="sibTrans" cxnId="{9E27F17E-64F6-4EF4-A0DA-8869AEFB90E5}">
      <dgm:prSet/>
      <dgm:spPr/>
      <dgm:t>
        <a:bodyPr/>
        <a:lstStyle/>
        <a:p>
          <a:endParaRPr lang="en-US">
            <a:latin typeface="Arial" panose="020B0604020202020204" pitchFamily="34" charset="0"/>
            <a:cs typeface="Arial" panose="020B0604020202020204" pitchFamily="34" charset="0"/>
          </a:endParaRPr>
        </a:p>
      </dgm:t>
    </dgm:pt>
    <dgm:pt modelId="{18B94066-C44D-43E9-97DC-14A2D2D53B9A}">
      <dgm:prSet/>
      <dgm:spPr/>
      <dgm:t>
        <a:bodyPr/>
        <a:lstStyle/>
        <a:p>
          <a:pPr>
            <a:lnSpc>
              <a:spcPct val="100000"/>
            </a:lnSpc>
            <a:defRPr cap="all"/>
          </a:pPr>
          <a:r>
            <a:rPr lang="en-US" b="1" dirty="0">
              <a:latin typeface="Arial" panose="020B0604020202020204" pitchFamily="34" charset="0"/>
              <a:cs typeface="Arial" panose="020B0604020202020204" pitchFamily="34" charset="0"/>
            </a:rPr>
            <a:t>How to do business </a:t>
          </a:r>
          <a:r>
            <a:rPr lang="en-US" dirty="0">
              <a:latin typeface="Arial" panose="020B0604020202020204" pitchFamily="34" charset="0"/>
              <a:cs typeface="Arial" panose="020B0604020202020204" pitchFamily="34" charset="0"/>
            </a:rPr>
            <a:t>(in new ways)</a:t>
          </a:r>
        </a:p>
      </dgm:t>
    </dgm:pt>
    <dgm:pt modelId="{1DE45592-9DAC-41A3-B2E2-514540BC37A8}" type="parTrans" cxnId="{203C536E-C65C-4ED3-B98A-2D0BA8E71A31}">
      <dgm:prSet/>
      <dgm:spPr/>
      <dgm:t>
        <a:bodyPr/>
        <a:lstStyle/>
        <a:p>
          <a:endParaRPr lang="en-US">
            <a:latin typeface="Arial" panose="020B0604020202020204" pitchFamily="34" charset="0"/>
            <a:cs typeface="Arial" panose="020B0604020202020204" pitchFamily="34" charset="0"/>
          </a:endParaRPr>
        </a:p>
      </dgm:t>
    </dgm:pt>
    <dgm:pt modelId="{FAEA6286-B1A9-432C-A7AB-86E285CCAC25}" type="sibTrans" cxnId="{203C536E-C65C-4ED3-B98A-2D0BA8E71A31}">
      <dgm:prSet/>
      <dgm:spPr/>
      <dgm:t>
        <a:bodyPr/>
        <a:lstStyle/>
        <a:p>
          <a:endParaRPr lang="en-US">
            <a:latin typeface="Arial" panose="020B0604020202020204" pitchFamily="34" charset="0"/>
            <a:cs typeface="Arial" panose="020B0604020202020204" pitchFamily="34" charset="0"/>
          </a:endParaRPr>
        </a:p>
      </dgm:t>
    </dgm:pt>
    <dgm:pt modelId="{C82A5F8A-FDC1-49D8-9888-3408D683A7BB}" type="pres">
      <dgm:prSet presAssocID="{5A98854B-5D97-42A3-81B8-61996205914C}" presName="root" presStyleCnt="0">
        <dgm:presLayoutVars>
          <dgm:dir/>
          <dgm:resizeHandles val="exact"/>
        </dgm:presLayoutVars>
      </dgm:prSet>
      <dgm:spPr/>
    </dgm:pt>
    <dgm:pt modelId="{15C8028E-BC06-48A8-BF31-423EA8D299A5}" type="pres">
      <dgm:prSet presAssocID="{2CCB3401-56CF-492F-B900-9C7267A23EDF}" presName="compNode" presStyleCnt="0"/>
      <dgm:spPr/>
    </dgm:pt>
    <dgm:pt modelId="{FBF1C99D-3859-4488-A1BE-95036CB2D509}" type="pres">
      <dgm:prSet presAssocID="{2CCB3401-56CF-492F-B900-9C7267A23EDF}" presName="iconBgRect" presStyleLbl="bgShp" presStyleIdx="0" presStyleCnt="3"/>
      <dgm:spPr/>
    </dgm:pt>
    <dgm:pt modelId="{63542A97-4828-4FE6-AA77-4724ABD79CC3}" type="pres">
      <dgm:prSet presAssocID="{2CCB3401-56CF-492F-B900-9C7267A23E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rdinateur"/>
        </a:ext>
      </dgm:extLst>
    </dgm:pt>
    <dgm:pt modelId="{19507434-02CC-4DB4-971A-A7C8253BF071}" type="pres">
      <dgm:prSet presAssocID="{2CCB3401-56CF-492F-B900-9C7267A23EDF}" presName="spaceRect" presStyleCnt="0"/>
      <dgm:spPr/>
    </dgm:pt>
    <dgm:pt modelId="{A1D713E3-123A-44DC-B47B-9955AC59237E}" type="pres">
      <dgm:prSet presAssocID="{2CCB3401-56CF-492F-B900-9C7267A23EDF}" presName="textRect" presStyleLbl="revTx" presStyleIdx="0" presStyleCnt="3">
        <dgm:presLayoutVars>
          <dgm:chMax val="1"/>
          <dgm:chPref val="1"/>
        </dgm:presLayoutVars>
      </dgm:prSet>
      <dgm:spPr/>
    </dgm:pt>
    <dgm:pt modelId="{3B640069-3899-4F33-B58D-45B4753DBFB7}" type="pres">
      <dgm:prSet presAssocID="{2BFEAE79-DC92-440B-B968-9DC0C2B6F3E9}" presName="sibTrans" presStyleCnt="0"/>
      <dgm:spPr/>
    </dgm:pt>
    <dgm:pt modelId="{1B2E04A9-E7EE-4D32-ADF7-17B1FDDC8161}" type="pres">
      <dgm:prSet presAssocID="{AF5C1358-F234-4BF3-B99F-0086C39AC305}" presName="compNode" presStyleCnt="0"/>
      <dgm:spPr/>
    </dgm:pt>
    <dgm:pt modelId="{24276289-DC5D-4361-9CA0-57CBBB35EC15}" type="pres">
      <dgm:prSet presAssocID="{AF5C1358-F234-4BF3-B99F-0086C39AC305}" presName="iconBgRect" presStyleLbl="bgShp" presStyleIdx="1" presStyleCnt="3"/>
      <dgm:spPr/>
    </dgm:pt>
    <dgm:pt modelId="{FD834F48-4051-43C8-AB78-65B301D79D71}" type="pres">
      <dgm:prSet presAssocID="{AF5C1358-F234-4BF3-B99F-0086C39AC3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91AE74E1-BBC5-458E-BF16-F88D0014F420}" type="pres">
      <dgm:prSet presAssocID="{AF5C1358-F234-4BF3-B99F-0086C39AC305}" presName="spaceRect" presStyleCnt="0"/>
      <dgm:spPr/>
    </dgm:pt>
    <dgm:pt modelId="{0AC8D608-D153-458A-843D-9E80FB3AE4CF}" type="pres">
      <dgm:prSet presAssocID="{AF5C1358-F234-4BF3-B99F-0086C39AC305}" presName="textRect" presStyleLbl="revTx" presStyleIdx="1" presStyleCnt="3" custLinFactNeighborY="-505">
        <dgm:presLayoutVars>
          <dgm:chMax val="1"/>
          <dgm:chPref val="1"/>
        </dgm:presLayoutVars>
      </dgm:prSet>
      <dgm:spPr/>
    </dgm:pt>
    <dgm:pt modelId="{E3F13516-8AA2-45FD-9F75-B8792EA85206}" type="pres">
      <dgm:prSet presAssocID="{F1D5277C-3275-4A6D-93F8-52C7CD8D161A}" presName="sibTrans" presStyleCnt="0"/>
      <dgm:spPr/>
    </dgm:pt>
    <dgm:pt modelId="{12360CA3-5B6A-49EE-9FCA-354F4D4ECF99}" type="pres">
      <dgm:prSet presAssocID="{18B94066-C44D-43E9-97DC-14A2D2D53B9A}" presName="compNode" presStyleCnt="0"/>
      <dgm:spPr/>
    </dgm:pt>
    <dgm:pt modelId="{D901EC15-854F-4E5A-95F7-300DAE97387A}" type="pres">
      <dgm:prSet presAssocID="{18B94066-C44D-43E9-97DC-14A2D2D53B9A}" presName="iconBgRect" presStyleLbl="bgShp" presStyleIdx="2" presStyleCnt="3"/>
      <dgm:spPr/>
    </dgm:pt>
    <dgm:pt modelId="{56523163-A1BE-497F-A075-9A4C2A053142}" type="pres">
      <dgm:prSet presAssocID="{18B94066-C44D-43E9-97DC-14A2D2D53B9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A88A8276-BD7A-4D44-BD18-8C66B965A264}" type="pres">
      <dgm:prSet presAssocID="{18B94066-C44D-43E9-97DC-14A2D2D53B9A}" presName="spaceRect" presStyleCnt="0"/>
      <dgm:spPr/>
    </dgm:pt>
    <dgm:pt modelId="{63E49621-44D2-4217-A9F0-7DA2BEAD1946}" type="pres">
      <dgm:prSet presAssocID="{18B94066-C44D-43E9-97DC-14A2D2D53B9A}" presName="textRect" presStyleLbl="revTx" presStyleIdx="2" presStyleCnt="3">
        <dgm:presLayoutVars>
          <dgm:chMax val="1"/>
          <dgm:chPref val="1"/>
        </dgm:presLayoutVars>
      </dgm:prSet>
      <dgm:spPr/>
    </dgm:pt>
  </dgm:ptLst>
  <dgm:cxnLst>
    <dgm:cxn modelId="{BDF98704-9AED-46E4-959D-489FAFD8B9F4}" type="presOf" srcId="{18B94066-C44D-43E9-97DC-14A2D2D53B9A}" destId="{63E49621-44D2-4217-A9F0-7DA2BEAD1946}" srcOrd="0" destOrd="0" presId="urn:microsoft.com/office/officeart/2018/5/layout/IconCircleLabelList"/>
    <dgm:cxn modelId="{024E6B14-337A-45DD-BE45-6F58D9605787}" srcId="{5A98854B-5D97-42A3-81B8-61996205914C}" destId="{2CCB3401-56CF-492F-B900-9C7267A23EDF}" srcOrd="0" destOrd="0" parTransId="{125A0475-4487-46A0-BDA4-BC8BC22B3495}" sibTransId="{2BFEAE79-DC92-440B-B968-9DC0C2B6F3E9}"/>
    <dgm:cxn modelId="{6E631618-0A6D-465F-8429-D3CBF4F714C0}" type="presOf" srcId="{2CCB3401-56CF-492F-B900-9C7267A23EDF}" destId="{A1D713E3-123A-44DC-B47B-9955AC59237E}" srcOrd="0" destOrd="0" presId="urn:microsoft.com/office/officeart/2018/5/layout/IconCircleLabelList"/>
    <dgm:cxn modelId="{413DDE5C-B3F4-488D-B003-9CD926B9C0F6}" type="presOf" srcId="{5A98854B-5D97-42A3-81B8-61996205914C}" destId="{C82A5F8A-FDC1-49D8-9888-3408D683A7BB}" srcOrd="0" destOrd="0" presId="urn:microsoft.com/office/officeart/2018/5/layout/IconCircleLabelList"/>
    <dgm:cxn modelId="{203C536E-C65C-4ED3-B98A-2D0BA8E71A31}" srcId="{5A98854B-5D97-42A3-81B8-61996205914C}" destId="{18B94066-C44D-43E9-97DC-14A2D2D53B9A}" srcOrd="2" destOrd="0" parTransId="{1DE45592-9DAC-41A3-B2E2-514540BC37A8}" sibTransId="{FAEA6286-B1A9-432C-A7AB-86E285CCAC25}"/>
    <dgm:cxn modelId="{9E27F17E-64F6-4EF4-A0DA-8869AEFB90E5}" srcId="{5A98854B-5D97-42A3-81B8-61996205914C}" destId="{AF5C1358-F234-4BF3-B99F-0086C39AC305}" srcOrd="1" destOrd="0" parTransId="{1A562D02-F6E4-430F-84BD-6DC63F0C40AE}" sibTransId="{F1D5277C-3275-4A6D-93F8-52C7CD8D161A}"/>
    <dgm:cxn modelId="{F5243DB8-36FB-4A39-9038-70515BA1B775}" type="presOf" srcId="{AF5C1358-F234-4BF3-B99F-0086C39AC305}" destId="{0AC8D608-D153-458A-843D-9E80FB3AE4CF}" srcOrd="0" destOrd="0" presId="urn:microsoft.com/office/officeart/2018/5/layout/IconCircleLabelList"/>
    <dgm:cxn modelId="{79C2A7CC-986D-4CB6-9AB8-89E6B7418913}" type="presParOf" srcId="{C82A5F8A-FDC1-49D8-9888-3408D683A7BB}" destId="{15C8028E-BC06-48A8-BF31-423EA8D299A5}" srcOrd="0" destOrd="0" presId="urn:microsoft.com/office/officeart/2018/5/layout/IconCircleLabelList"/>
    <dgm:cxn modelId="{153EAB32-6C74-468A-A67B-F813BD9A20F9}" type="presParOf" srcId="{15C8028E-BC06-48A8-BF31-423EA8D299A5}" destId="{FBF1C99D-3859-4488-A1BE-95036CB2D509}" srcOrd="0" destOrd="0" presId="urn:microsoft.com/office/officeart/2018/5/layout/IconCircleLabelList"/>
    <dgm:cxn modelId="{9981354E-1633-4BEC-8997-2BE2CE234737}" type="presParOf" srcId="{15C8028E-BC06-48A8-BF31-423EA8D299A5}" destId="{63542A97-4828-4FE6-AA77-4724ABD79CC3}" srcOrd="1" destOrd="0" presId="urn:microsoft.com/office/officeart/2018/5/layout/IconCircleLabelList"/>
    <dgm:cxn modelId="{0B8236EF-D73F-4D76-8C29-EA2BB18F9763}" type="presParOf" srcId="{15C8028E-BC06-48A8-BF31-423EA8D299A5}" destId="{19507434-02CC-4DB4-971A-A7C8253BF071}" srcOrd="2" destOrd="0" presId="urn:microsoft.com/office/officeart/2018/5/layout/IconCircleLabelList"/>
    <dgm:cxn modelId="{7D09341C-03A9-4A5B-91B1-7984BC529BBA}" type="presParOf" srcId="{15C8028E-BC06-48A8-BF31-423EA8D299A5}" destId="{A1D713E3-123A-44DC-B47B-9955AC59237E}" srcOrd="3" destOrd="0" presId="urn:microsoft.com/office/officeart/2018/5/layout/IconCircleLabelList"/>
    <dgm:cxn modelId="{D79E35B7-EE7C-4996-98B0-49428B2B5BDF}" type="presParOf" srcId="{C82A5F8A-FDC1-49D8-9888-3408D683A7BB}" destId="{3B640069-3899-4F33-B58D-45B4753DBFB7}" srcOrd="1" destOrd="0" presId="urn:microsoft.com/office/officeart/2018/5/layout/IconCircleLabelList"/>
    <dgm:cxn modelId="{AB8B7C41-6ED6-4C8B-BDBE-32E737EC9F3B}" type="presParOf" srcId="{C82A5F8A-FDC1-49D8-9888-3408D683A7BB}" destId="{1B2E04A9-E7EE-4D32-ADF7-17B1FDDC8161}" srcOrd="2" destOrd="0" presId="urn:microsoft.com/office/officeart/2018/5/layout/IconCircleLabelList"/>
    <dgm:cxn modelId="{0FA6D668-C59B-4244-ACE2-64A6D537C8E7}" type="presParOf" srcId="{1B2E04A9-E7EE-4D32-ADF7-17B1FDDC8161}" destId="{24276289-DC5D-4361-9CA0-57CBBB35EC15}" srcOrd="0" destOrd="0" presId="urn:microsoft.com/office/officeart/2018/5/layout/IconCircleLabelList"/>
    <dgm:cxn modelId="{82BD03C1-636A-4B48-A623-F37E9CFB1048}" type="presParOf" srcId="{1B2E04A9-E7EE-4D32-ADF7-17B1FDDC8161}" destId="{FD834F48-4051-43C8-AB78-65B301D79D71}" srcOrd="1" destOrd="0" presId="urn:microsoft.com/office/officeart/2018/5/layout/IconCircleLabelList"/>
    <dgm:cxn modelId="{4DEF7243-44D2-4512-A7FC-FAA0220A762D}" type="presParOf" srcId="{1B2E04A9-E7EE-4D32-ADF7-17B1FDDC8161}" destId="{91AE74E1-BBC5-458E-BF16-F88D0014F420}" srcOrd="2" destOrd="0" presId="urn:microsoft.com/office/officeart/2018/5/layout/IconCircleLabelList"/>
    <dgm:cxn modelId="{606D2E26-08FC-415C-8EE6-1B7E60F8D0BA}" type="presParOf" srcId="{1B2E04A9-E7EE-4D32-ADF7-17B1FDDC8161}" destId="{0AC8D608-D153-458A-843D-9E80FB3AE4CF}" srcOrd="3" destOrd="0" presId="urn:microsoft.com/office/officeart/2018/5/layout/IconCircleLabelList"/>
    <dgm:cxn modelId="{1569C118-8DB3-4481-AF5B-88BE211BD654}" type="presParOf" srcId="{C82A5F8A-FDC1-49D8-9888-3408D683A7BB}" destId="{E3F13516-8AA2-45FD-9F75-B8792EA85206}" srcOrd="3" destOrd="0" presId="urn:microsoft.com/office/officeart/2018/5/layout/IconCircleLabelList"/>
    <dgm:cxn modelId="{B586DFA9-56C6-4D34-8E0D-84B4CF956DC2}" type="presParOf" srcId="{C82A5F8A-FDC1-49D8-9888-3408D683A7BB}" destId="{12360CA3-5B6A-49EE-9FCA-354F4D4ECF99}" srcOrd="4" destOrd="0" presId="urn:microsoft.com/office/officeart/2018/5/layout/IconCircleLabelList"/>
    <dgm:cxn modelId="{2926752A-FA04-4844-A2BF-E13079EA88EB}" type="presParOf" srcId="{12360CA3-5B6A-49EE-9FCA-354F4D4ECF99}" destId="{D901EC15-854F-4E5A-95F7-300DAE97387A}" srcOrd="0" destOrd="0" presId="urn:microsoft.com/office/officeart/2018/5/layout/IconCircleLabelList"/>
    <dgm:cxn modelId="{2CD6824C-17D6-48F7-883B-074E9D16406B}" type="presParOf" srcId="{12360CA3-5B6A-49EE-9FCA-354F4D4ECF99}" destId="{56523163-A1BE-497F-A075-9A4C2A053142}" srcOrd="1" destOrd="0" presId="urn:microsoft.com/office/officeart/2018/5/layout/IconCircleLabelList"/>
    <dgm:cxn modelId="{78BDE3AD-D593-4C5B-82F7-137C7C0D7B10}" type="presParOf" srcId="{12360CA3-5B6A-49EE-9FCA-354F4D4ECF99}" destId="{A88A8276-BD7A-4D44-BD18-8C66B965A264}" srcOrd="2" destOrd="0" presId="urn:microsoft.com/office/officeart/2018/5/layout/IconCircleLabelList"/>
    <dgm:cxn modelId="{F3DF307F-AA93-4440-BCD4-CC6D1AF9A179}" type="presParOf" srcId="{12360CA3-5B6A-49EE-9FCA-354F4D4ECF99}" destId="{63E49621-44D2-4217-A9F0-7DA2BEAD194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98854B-5D97-42A3-81B8-61996205914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CB3401-56CF-492F-B900-9C7267A23EDF}">
      <dgm:prSet custT="1"/>
      <dgm:spPr/>
      <dgm:t>
        <a:bodyPr/>
        <a:lstStyle/>
        <a:p>
          <a:pPr>
            <a:lnSpc>
              <a:spcPct val="100000"/>
            </a:lnSpc>
          </a:pPr>
          <a:r>
            <a:rPr lang="en-US" sz="2500" dirty="0">
              <a:latin typeface="Arial" panose="020B0604020202020204" pitchFamily="34" charset="0"/>
              <a:cs typeface="Arial" panose="020B0604020202020204" pitchFamily="34" charset="0"/>
            </a:rPr>
            <a:t>Digitization effects every industry</a:t>
          </a:r>
          <a:endParaRPr lang="en-US" sz="2500" dirty="0"/>
        </a:p>
      </dgm:t>
    </dgm:pt>
    <dgm:pt modelId="{125A0475-4487-46A0-BDA4-BC8BC22B3495}" type="parTrans" cxnId="{024E6B14-337A-45DD-BE45-6F58D9605787}">
      <dgm:prSet/>
      <dgm:spPr/>
      <dgm:t>
        <a:bodyPr/>
        <a:lstStyle/>
        <a:p>
          <a:endParaRPr lang="en-US"/>
        </a:p>
      </dgm:t>
    </dgm:pt>
    <dgm:pt modelId="{2BFEAE79-DC92-440B-B968-9DC0C2B6F3E9}" type="sibTrans" cxnId="{024E6B14-337A-45DD-BE45-6F58D9605787}">
      <dgm:prSet/>
      <dgm:spPr/>
      <dgm:t>
        <a:bodyPr/>
        <a:lstStyle/>
        <a:p>
          <a:endParaRPr lang="en-US"/>
        </a:p>
      </dgm:t>
    </dgm:pt>
    <dgm:pt modelId="{AF5C1358-F234-4BF3-B99F-0086C39AC305}">
      <dgm:prSet custT="1"/>
      <dgm:spPr/>
      <dgm:t>
        <a:bodyPr/>
        <a:lstStyle/>
        <a:p>
          <a:pPr>
            <a:lnSpc>
              <a:spcPct val="100000"/>
            </a:lnSpc>
          </a:pPr>
          <a:r>
            <a:rPr lang="en-US" sz="2500" dirty="0">
              <a:latin typeface="Arial" panose="020B0604020202020204" pitchFamily="34" charset="0"/>
              <a:cs typeface="Arial" panose="020B0604020202020204" pitchFamily="34" charset="0"/>
            </a:rPr>
            <a:t>Entrepreneurs/managers need new possibilities for value creation (business model design/re-design)</a:t>
          </a:r>
          <a:endParaRPr lang="en-US" sz="2500" dirty="0"/>
        </a:p>
      </dgm:t>
    </dgm:pt>
    <dgm:pt modelId="{1A562D02-F6E4-430F-84BD-6DC63F0C40AE}" type="parTrans" cxnId="{9E27F17E-64F6-4EF4-A0DA-8869AEFB90E5}">
      <dgm:prSet/>
      <dgm:spPr/>
      <dgm:t>
        <a:bodyPr/>
        <a:lstStyle/>
        <a:p>
          <a:endParaRPr lang="en-US"/>
        </a:p>
      </dgm:t>
    </dgm:pt>
    <dgm:pt modelId="{F1D5277C-3275-4A6D-93F8-52C7CD8D161A}" type="sibTrans" cxnId="{9E27F17E-64F6-4EF4-A0DA-8869AEFB90E5}">
      <dgm:prSet/>
      <dgm:spPr/>
      <dgm:t>
        <a:bodyPr/>
        <a:lstStyle/>
        <a:p>
          <a:endParaRPr lang="en-US"/>
        </a:p>
      </dgm:t>
    </dgm:pt>
    <dgm:pt modelId="{18B94066-C44D-43E9-97DC-14A2D2D53B9A}">
      <dgm:prSet/>
      <dgm:spPr/>
      <dgm:t>
        <a:bodyPr/>
        <a:lstStyle/>
        <a:p>
          <a:pPr>
            <a:lnSpc>
              <a:spcPct val="100000"/>
            </a:lnSpc>
          </a:pPr>
          <a:r>
            <a:rPr lang="en-US" dirty="0">
              <a:latin typeface="Arial" panose="020B0604020202020204" pitchFamily="34" charset="0"/>
              <a:cs typeface="Arial" panose="020B0604020202020204" pitchFamily="34" charset="0"/>
            </a:rPr>
            <a:t>Successful firms also vulnerable</a:t>
          </a:r>
          <a:endParaRPr lang="en-US" dirty="0"/>
        </a:p>
      </dgm:t>
    </dgm:pt>
    <dgm:pt modelId="{1DE45592-9DAC-41A3-B2E2-514540BC37A8}" type="parTrans" cxnId="{203C536E-C65C-4ED3-B98A-2D0BA8E71A31}">
      <dgm:prSet/>
      <dgm:spPr/>
      <dgm:t>
        <a:bodyPr/>
        <a:lstStyle/>
        <a:p>
          <a:endParaRPr lang="en-US"/>
        </a:p>
      </dgm:t>
    </dgm:pt>
    <dgm:pt modelId="{FAEA6286-B1A9-432C-A7AB-86E285CCAC25}" type="sibTrans" cxnId="{203C536E-C65C-4ED3-B98A-2D0BA8E71A31}">
      <dgm:prSet/>
      <dgm:spPr/>
      <dgm:t>
        <a:bodyPr/>
        <a:lstStyle/>
        <a:p>
          <a:endParaRPr lang="en-US"/>
        </a:p>
      </dgm:t>
    </dgm:pt>
    <dgm:pt modelId="{AE6EBF22-714B-488D-9FCE-F4B80FAEAD5D}" type="pres">
      <dgm:prSet presAssocID="{5A98854B-5D97-42A3-81B8-61996205914C}" presName="root" presStyleCnt="0">
        <dgm:presLayoutVars>
          <dgm:dir/>
          <dgm:resizeHandles val="exact"/>
        </dgm:presLayoutVars>
      </dgm:prSet>
      <dgm:spPr/>
    </dgm:pt>
    <dgm:pt modelId="{43F72439-BB19-4DC8-BA06-AF521DAACBEE}" type="pres">
      <dgm:prSet presAssocID="{2CCB3401-56CF-492F-B900-9C7267A23EDF}" presName="compNode" presStyleCnt="0"/>
      <dgm:spPr/>
    </dgm:pt>
    <dgm:pt modelId="{7FE09785-C202-4CD2-A8B8-E7B1685271FB}" type="pres">
      <dgm:prSet presAssocID="{2CCB3401-56CF-492F-B900-9C7267A23EDF}" presName="bgRect" presStyleLbl="bgShp" presStyleIdx="0" presStyleCnt="3"/>
      <dgm:spPr/>
    </dgm:pt>
    <dgm:pt modelId="{764B7709-DE3C-4715-A0CA-A3E5580344C7}" type="pres">
      <dgm:prSet presAssocID="{2CCB3401-56CF-492F-B900-9C7267A23E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rdinateur"/>
        </a:ext>
      </dgm:extLst>
    </dgm:pt>
    <dgm:pt modelId="{20B17D32-E51A-4AD2-8D3C-1CCE446E9E26}" type="pres">
      <dgm:prSet presAssocID="{2CCB3401-56CF-492F-B900-9C7267A23EDF}" presName="spaceRect" presStyleCnt="0"/>
      <dgm:spPr/>
    </dgm:pt>
    <dgm:pt modelId="{F01C4ED1-AE2A-4446-85EE-90707E12A7C1}" type="pres">
      <dgm:prSet presAssocID="{2CCB3401-56CF-492F-B900-9C7267A23EDF}" presName="parTx" presStyleLbl="revTx" presStyleIdx="0" presStyleCnt="3">
        <dgm:presLayoutVars>
          <dgm:chMax val="0"/>
          <dgm:chPref val="0"/>
        </dgm:presLayoutVars>
      </dgm:prSet>
      <dgm:spPr/>
    </dgm:pt>
    <dgm:pt modelId="{5C03821E-B583-4112-AA6B-54C009DBCF96}" type="pres">
      <dgm:prSet presAssocID="{2BFEAE79-DC92-440B-B968-9DC0C2B6F3E9}" presName="sibTrans" presStyleCnt="0"/>
      <dgm:spPr/>
    </dgm:pt>
    <dgm:pt modelId="{FC588AF1-5012-46A0-A806-ED51F684E7A4}" type="pres">
      <dgm:prSet presAssocID="{AF5C1358-F234-4BF3-B99F-0086C39AC305}" presName="compNode" presStyleCnt="0"/>
      <dgm:spPr/>
    </dgm:pt>
    <dgm:pt modelId="{0BA619AF-51A5-4C0A-8E7E-CF31ECED89F5}" type="pres">
      <dgm:prSet presAssocID="{AF5C1358-F234-4BF3-B99F-0086C39AC305}" presName="bgRect" presStyleLbl="bgShp" presStyleIdx="1" presStyleCnt="3"/>
      <dgm:spPr/>
    </dgm:pt>
    <dgm:pt modelId="{F1C4A83A-2194-4AE9-83DD-6FE6A572BAE9}" type="pres">
      <dgm:prSet presAssocID="{AF5C1358-F234-4BF3-B99F-0086C39AC3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BE3BE48E-DD14-4F6E-B8D1-868316B1EB86}" type="pres">
      <dgm:prSet presAssocID="{AF5C1358-F234-4BF3-B99F-0086C39AC305}" presName="spaceRect" presStyleCnt="0"/>
      <dgm:spPr/>
    </dgm:pt>
    <dgm:pt modelId="{9285CC22-B1DC-4244-B09F-257817216F26}" type="pres">
      <dgm:prSet presAssocID="{AF5C1358-F234-4BF3-B99F-0086C39AC305}" presName="parTx" presStyleLbl="revTx" presStyleIdx="1" presStyleCnt="3">
        <dgm:presLayoutVars>
          <dgm:chMax val="0"/>
          <dgm:chPref val="0"/>
        </dgm:presLayoutVars>
      </dgm:prSet>
      <dgm:spPr/>
    </dgm:pt>
    <dgm:pt modelId="{DF70A2F2-8B35-4873-8AE9-F4337D35CAC9}" type="pres">
      <dgm:prSet presAssocID="{F1D5277C-3275-4A6D-93F8-52C7CD8D161A}" presName="sibTrans" presStyleCnt="0"/>
      <dgm:spPr/>
    </dgm:pt>
    <dgm:pt modelId="{1CA16E66-A501-4167-9FA4-9A7B2DEF7773}" type="pres">
      <dgm:prSet presAssocID="{18B94066-C44D-43E9-97DC-14A2D2D53B9A}" presName="compNode" presStyleCnt="0"/>
      <dgm:spPr/>
    </dgm:pt>
    <dgm:pt modelId="{27A7A439-0DB0-459E-AA8A-5E5ED08CEA25}" type="pres">
      <dgm:prSet presAssocID="{18B94066-C44D-43E9-97DC-14A2D2D53B9A}" presName="bgRect" presStyleLbl="bgShp" presStyleIdx="2" presStyleCnt="3" custLinFactNeighborX="-917" custLinFactNeighborY="-3379"/>
      <dgm:spPr/>
    </dgm:pt>
    <dgm:pt modelId="{DABE94DD-315A-438A-A2DD-9BD7F343730A}" type="pres">
      <dgm:prSet presAssocID="{18B94066-C44D-43E9-97DC-14A2D2D53B9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CA082A20-2731-44A6-B869-FC4CD0E144E5}" type="pres">
      <dgm:prSet presAssocID="{18B94066-C44D-43E9-97DC-14A2D2D53B9A}" presName="spaceRect" presStyleCnt="0"/>
      <dgm:spPr/>
    </dgm:pt>
    <dgm:pt modelId="{D66439F3-8395-482E-A959-D2780E2B0A3A}" type="pres">
      <dgm:prSet presAssocID="{18B94066-C44D-43E9-97DC-14A2D2D53B9A}" presName="parTx" presStyleLbl="revTx" presStyleIdx="2" presStyleCnt="3">
        <dgm:presLayoutVars>
          <dgm:chMax val="0"/>
          <dgm:chPref val="0"/>
        </dgm:presLayoutVars>
      </dgm:prSet>
      <dgm:spPr/>
    </dgm:pt>
  </dgm:ptLst>
  <dgm:cxnLst>
    <dgm:cxn modelId="{4917D10C-120E-43F5-B566-7DA8A919BC1B}" type="presOf" srcId="{18B94066-C44D-43E9-97DC-14A2D2D53B9A}" destId="{D66439F3-8395-482E-A959-D2780E2B0A3A}" srcOrd="0" destOrd="0" presId="urn:microsoft.com/office/officeart/2018/2/layout/IconVerticalSolidList"/>
    <dgm:cxn modelId="{024E6B14-337A-45DD-BE45-6F58D9605787}" srcId="{5A98854B-5D97-42A3-81B8-61996205914C}" destId="{2CCB3401-56CF-492F-B900-9C7267A23EDF}" srcOrd="0" destOrd="0" parTransId="{125A0475-4487-46A0-BDA4-BC8BC22B3495}" sibTransId="{2BFEAE79-DC92-440B-B968-9DC0C2B6F3E9}"/>
    <dgm:cxn modelId="{A5555835-C415-4CA0-895F-FCAB838C86FF}" type="presOf" srcId="{5A98854B-5D97-42A3-81B8-61996205914C}" destId="{AE6EBF22-714B-488D-9FCE-F4B80FAEAD5D}" srcOrd="0" destOrd="0" presId="urn:microsoft.com/office/officeart/2018/2/layout/IconVerticalSolidList"/>
    <dgm:cxn modelId="{E179A83B-B1F8-4F1C-8640-EA9440756A31}" type="presOf" srcId="{AF5C1358-F234-4BF3-B99F-0086C39AC305}" destId="{9285CC22-B1DC-4244-B09F-257817216F26}" srcOrd="0" destOrd="0" presId="urn:microsoft.com/office/officeart/2018/2/layout/IconVerticalSolidList"/>
    <dgm:cxn modelId="{203C536E-C65C-4ED3-B98A-2D0BA8E71A31}" srcId="{5A98854B-5D97-42A3-81B8-61996205914C}" destId="{18B94066-C44D-43E9-97DC-14A2D2D53B9A}" srcOrd="2" destOrd="0" parTransId="{1DE45592-9DAC-41A3-B2E2-514540BC37A8}" sibTransId="{FAEA6286-B1A9-432C-A7AB-86E285CCAC25}"/>
    <dgm:cxn modelId="{9E27F17E-64F6-4EF4-A0DA-8869AEFB90E5}" srcId="{5A98854B-5D97-42A3-81B8-61996205914C}" destId="{AF5C1358-F234-4BF3-B99F-0086C39AC305}" srcOrd="1" destOrd="0" parTransId="{1A562D02-F6E4-430F-84BD-6DC63F0C40AE}" sibTransId="{F1D5277C-3275-4A6D-93F8-52C7CD8D161A}"/>
    <dgm:cxn modelId="{05A766CE-F7A0-41A9-B4CE-3CB7410E1843}" type="presOf" srcId="{2CCB3401-56CF-492F-B900-9C7267A23EDF}" destId="{F01C4ED1-AE2A-4446-85EE-90707E12A7C1}" srcOrd="0" destOrd="0" presId="urn:microsoft.com/office/officeart/2018/2/layout/IconVerticalSolidList"/>
    <dgm:cxn modelId="{3323F87C-1E79-4AB4-BFDF-B3CAA1E02C69}" type="presParOf" srcId="{AE6EBF22-714B-488D-9FCE-F4B80FAEAD5D}" destId="{43F72439-BB19-4DC8-BA06-AF521DAACBEE}" srcOrd="0" destOrd="0" presId="urn:microsoft.com/office/officeart/2018/2/layout/IconVerticalSolidList"/>
    <dgm:cxn modelId="{F5920853-0E92-4A7D-951D-219A87B82DA9}" type="presParOf" srcId="{43F72439-BB19-4DC8-BA06-AF521DAACBEE}" destId="{7FE09785-C202-4CD2-A8B8-E7B1685271FB}" srcOrd="0" destOrd="0" presId="urn:microsoft.com/office/officeart/2018/2/layout/IconVerticalSolidList"/>
    <dgm:cxn modelId="{E10B115D-50A7-4B02-93AF-B5AF2A8DC923}" type="presParOf" srcId="{43F72439-BB19-4DC8-BA06-AF521DAACBEE}" destId="{764B7709-DE3C-4715-A0CA-A3E5580344C7}" srcOrd="1" destOrd="0" presId="urn:microsoft.com/office/officeart/2018/2/layout/IconVerticalSolidList"/>
    <dgm:cxn modelId="{A65E8974-7A6B-4C07-866E-874672EB646F}" type="presParOf" srcId="{43F72439-BB19-4DC8-BA06-AF521DAACBEE}" destId="{20B17D32-E51A-4AD2-8D3C-1CCE446E9E26}" srcOrd="2" destOrd="0" presId="urn:microsoft.com/office/officeart/2018/2/layout/IconVerticalSolidList"/>
    <dgm:cxn modelId="{A9D96C3F-4B6C-4247-99D0-CC731061F702}" type="presParOf" srcId="{43F72439-BB19-4DC8-BA06-AF521DAACBEE}" destId="{F01C4ED1-AE2A-4446-85EE-90707E12A7C1}" srcOrd="3" destOrd="0" presId="urn:microsoft.com/office/officeart/2018/2/layout/IconVerticalSolidList"/>
    <dgm:cxn modelId="{428EDBE0-0650-4523-A34C-17A9B49A8D25}" type="presParOf" srcId="{AE6EBF22-714B-488D-9FCE-F4B80FAEAD5D}" destId="{5C03821E-B583-4112-AA6B-54C009DBCF96}" srcOrd="1" destOrd="0" presId="urn:microsoft.com/office/officeart/2018/2/layout/IconVerticalSolidList"/>
    <dgm:cxn modelId="{FA535C07-E9C2-4D65-BA38-3BBAD03897D6}" type="presParOf" srcId="{AE6EBF22-714B-488D-9FCE-F4B80FAEAD5D}" destId="{FC588AF1-5012-46A0-A806-ED51F684E7A4}" srcOrd="2" destOrd="0" presId="urn:microsoft.com/office/officeart/2018/2/layout/IconVerticalSolidList"/>
    <dgm:cxn modelId="{9777EDD3-2CB6-41DD-863D-E829C458B24E}" type="presParOf" srcId="{FC588AF1-5012-46A0-A806-ED51F684E7A4}" destId="{0BA619AF-51A5-4C0A-8E7E-CF31ECED89F5}" srcOrd="0" destOrd="0" presId="urn:microsoft.com/office/officeart/2018/2/layout/IconVerticalSolidList"/>
    <dgm:cxn modelId="{3A90D6BE-DE69-40CF-9A38-DFF348E8708A}" type="presParOf" srcId="{FC588AF1-5012-46A0-A806-ED51F684E7A4}" destId="{F1C4A83A-2194-4AE9-83DD-6FE6A572BAE9}" srcOrd="1" destOrd="0" presId="urn:microsoft.com/office/officeart/2018/2/layout/IconVerticalSolidList"/>
    <dgm:cxn modelId="{A88CBCBB-CBBA-495A-B9DD-E222E612884D}" type="presParOf" srcId="{FC588AF1-5012-46A0-A806-ED51F684E7A4}" destId="{BE3BE48E-DD14-4F6E-B8D1-868316B1EB86}" srcOrd="2" destOrd="0" presId="urn:microsoft.com/office/officeart/2018/2/layout/IconVerticalSolidList"/>
    <dgm:cxn modelId="{4325E152-CE3A-4A1C-B687-E51A3FA561D6}" type="presParOf" srcId="{FC588AF1-5012-46A0-A806-ED51F684E7A4}" destId="{9285CC22-B1DC-4244-B09F-257817216F26}" srcOrd="3" destOrd="0" presId="urn:microsoft.com/office/officeart/2018/2/layout/IconVerticalSolidList"/>
    <dgm:cxn modelId="{7B34F474-725B-4C60-AA0A-A77DCBED93D6}" type="presParOf" srcId="{AE6EBF22-714B-488D-9FCE-F4B80FAEAD5D}" destId="{DF70A2F2-8B35-4873-8AE9-F4337D35CAC9}" srcOrd="3" destOrd="0" presId="urn:microsoft.com/office/officeart/2018/2/layout/IconVerticalSolidList"/>
    <dgm:cxn modelId="{7E6E6FEB-E97B-416D-A955-5EBA6D68BFDB}" type="presParOf" srcId="{AE6EBF22-714B-488D-9FCE-F4B80FAEAD5D}" destId="{1CA16E66-A501-4167-9FA4-9A7B2DEF7773}" srcOrd="4" destOrd="0" presId="urn:microsoft.com/office/officeart/2018/2/layout/IconVerticalSolidList"/>
    <dgm:cxn modelId="{0CD0D6AD-DD29-4712-9B46-1B9FD31D3A05}" type="presParOf" srcId="{1CA16E66-A501-4167-9FA4-9A7B2DEF7773}" destId="{27A7A439-0DB0-459E-AA8A-5E5ED08CEA25}" srcOrd="0" destOrd="0" presId="urn:microsoft.com/office/officeart/2018/2/layout/IconVerticalSolidList"/>
    <dgm:cxn modelId="{C3A52BA7-A842-4F56-95AD-2758AAE65A1D}" type="presParOf" srcId="{1CA16E66-A501-4167-9FA4-9A7B2DEF7773}" destId="{DABE94DD-315A-438A-A2DD-9BD7F343730A}" srcOrd="1" destOrd="0" presId="urn:microsoft.com/office/officeart/2018/2/layout/IconVerticalSolidList"/>
    <dgm:cxn modelId="{848ED1E4-DE34-4DDA-9961-96C0887D3203}" type="presParOf" srcId="{1CA16E66-A501-4167-9FA4-9A7B2DEF7773}" destId="{CA082A20-2731-44A6-B869-FC4CD0E144E5}" srcOrd="2" destOrd="0" presId="urn:microsoft.com/office/officeart/2018/2/layout/IconVerticalSolidList"/>
    <dgm:cxn modelId="{F4F7236E-0764-412B-9C76-43AEEE62519B}" type="presParOf" srcId="{1CA16E66-A501-4167-9FA4-9A7B2DEF7773}" destId="{D66439F3-8395-482E-A959-D2780E2B0A3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1C99D-3859-4488-A1BE-95036CB2D509}">
      <dsp:nvSpPr>
        <dsp:cNvPr id="0" name=""/>
        <dsp:cNvSpPr/>
      </dsp:nvSpPr>
      <dsp:spPr>
        <a:xfrm>
          <a:off x="479470" y="1049518"/>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42A97-4828-4FE6-AA77-4724ABD79CC3}">
      <dsp:nvSpPr>
        <dsp:cNvPr id="0" name=""/>
        <dsp:cNvSpPr/>
      </dsp:nvSpPr>
      <dsp:spPr>
        <a:xfrm>
          <a:off x="779283" y="134933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D713E3-123A-44DC-B47B-9955AC59237E}">
      <dsp:nvSpPr>
        <dsp:cNvPr id="0" name=""/>
        <dsp:cNvSpPr/>
      </dsp:nvSpPr>
      <dsp:spPr>
        <a:xfrm>
          <a:off x="29752" y="2894518"/>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latin typeface="Arial" panose="020B0604020202020204" pitchFamily="34" charset="0"/>
              <a:cs typeface="Arial" panose="020B0604020202020204" pitchFamily="34" charset="0"/>
            </a:rPr>
            <a:t>Born alongside internet in 1990s</a:t>
          </a:r>
        </a:p>
      </dsp:txBody>
      <dsp:txXfrm>
        <a:off x="29752" y="2894518"/>
        <a:ext cx="2306250" cy="720000"/>
      </dsp:txXfrm>
    </dsp:sp>
    <dsp:sp modelId="{24276289-DC5D-4361-9CA0-57CBBB35EC15}">
      <dsp:nvSpPr>
        <dsp:cNvPr id="0" name=""/>
        <dsp:cNvSpPr/>
      </dsp:nvSpPr>
      <dsp:spPr>
        <a:xfrm>
          <a:off x="3189314" y="1049518"/>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34F48-4051-43C8-AB78-65B301D79D71}">
      <dsp:nvSpPr>
        <dsp:cNvPr id="0" name=""/>
        <dsp:cNvSpPr/>
      </dsp:nvSpPr>
      <dsp:spPr>
        <a:xfrm>
          <a:off x="3489127" y="134933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C8D608-D153-458A-843D-9E80FB3AE4CF}">
      <dsp:nvSpPr>
        <dsp:cNvPr id="0" name=""/>
        <dsp:cNvSpPr/>
      </dsp:nvSpPr>
      <dsp:spPr>
        <a:xfrm>
          <a:off x="2739596" y="289088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latin typeface="Arial" panose="020B0604020202020204" pitchFamily="34" charset="0"/>
              <a:cs typeface="Arial" panose="020B0604020202020204" pitchFamily="34" charset="0"/>
            </a:rPr>
            <a:t>Fundamental new strategic choice </a:t>
          </a:r>
        </a:p>
      </dsp:txBody>
      <dsp:txXfrm>
        <a:off x="2739596" y="2890882"/>
        <a:ext cx="2306250" cy="720000"/>
      </dsp:txXfrm>
    </dsp:sp>
    <dsp:sp modelId="{D901EC15-854F-4E5A-95F7-300DAE97387A}">
      <dsp:nvSpPr>
        <dsp:cNvPr id="0" name=""/>
        <dsp:cNvSpPr/>
      </dsp:nvSpPr>
      <dsp:spPr>
        <a:xfrm>
          <a:off x="5899158" y="1049518"/>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23163-A1BE-497F-A075-9A4C2A053142}">
      <dsp:nvSpPr>
        <dsp:cNvPr id="0" name=""/>
        <dsp:cNvSpPr/>
      </dsp:nvSpPr>
      <dsp:spPr>
        <a:xfrm>
          <a:off x="6198970" y="134933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E49621-44D2-4217-A9F0-7DA2BEAD1946}">
      <dsp:nvSpPr>
        <dsp:cNvPr id="0" name=""/>
        <dsp:cNvSpPr/>
      </dsp:nvSpPr>
      <dsp:spPr>
        <a:xfrm>
          <a:off x="5449439" y="2894518"/>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latin typeface="Arial" panose="020B0604020202020204" pitchFamily="34" charset="0"/>
              <a:cs typeface="Arial" panose="020B0604020202020204" pitchFamily="34" charset="0"/>
            </a:rPr>
            <a:t>How to do business </a:t>
          </a:r>
          <a:r>
            <a:rPr lang="en-US" sz="1600" kern="1200" dirty="0">
              <a:latin typeface="Arial" panose="020B0604020202020204" pitchFamily="34" charset="0"/>
              <a:cs typeface="Arial" panose="020B0604020202020204" pitchFamily="34" charset="0"/>
            </a:rPr>
            <a:t>(in new ways)</a:t>
          </a:r>
        </a:p>
      </dsp:txBody>
      <dsp:txXfrm>
        <a:off x="5449439" y="2894518"/>
        <a:ext cx="23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09785-C202-4CD2-A8B8-E7B1685271FB}">
      <dsp:nvSpPr>
        <dsp:cNvPr id="0" name=""/>
        <dsp:cNvSpPr/>
      </dsp:nvSpPr>
      <dsp:spPr>
        <a:xfrm>
          <a:off x="0" y="625"/>
          <a:ext cx="7175364" cy="1463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4B7709-DE3C-4715-A0CA-A3E5580344C7}">
      <dsp:nvSpPr>
        <dsp:cNvPr id="0" name=""/>
        <dsp:cNvSpPr/>
      </dsp:nvSpPr>
      <dsp:spPr>
        <a:xfrm>
          <a:off x="442572" y="329811"/>
          <a:ext cx="804676" cy="804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1C4ED1-AE2A-4446-85EE-90707E12A7C1}">
      <dsp:nvSpPr>
        <dsp:cNvPr id="0" name=""/>
        <dsp:cNvSpPr/>
      </dsp:nvSpPr>
      <dsp:spPr>
        <a:xfrm>
          <a:off x="1689821" y="625"/>
          <a:ext cx="5485542" cy="1463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9" tIns="154839" rIns="154839" bIns="154839"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panose="020B0604020202020204" pitchFamily="34" charset="0"/>
              <a:cs typeface="Arial" panose="020B0604020202020204" pitchFamily="34" charset="0"/>
            </a:rPr>
            <a:t>Digitization effects every industry</a:t>
          </a:r>
          <a:endParaRPr lang="en-US" sz="2500" kern="1200" dirty="0"/>
        </a:p>
      </dsp:txBody>
      <dsp:txXfrm>
        <a:off x="1689821" y="625"/>
        <a:ext cx="5485542" cy="1463048"/>
      </dsp:txXfrm>
    </dsp:sp>
    <dsp:sp modelId="{0BA619AF-51A5-4C0A-8E7E-CF31ECED89F5}">
      <dsp:nvSpPr>
        <dsp:cNvPr id="0" name=""/>
        <dsp:cNvSpPr/>
      </dsp:nvSpPr>
      <dsp:spPr>
        <a:xfrm>
          <a:off x="0" y="1829436"/>
          <a:ext cx="7175364" cy="1463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4A83A-2194-4AE9-83DD-6FE6A572BAE9}">
      <dsp:nvSpPr>
        <dsp:cNvPr id="0" name=""/>
        <dsp:cNvSpPr/>
      </dsp:nvSpPr>
      <dsp:spPr>
        <a:xfrm>
          <a:off x="442572" y="2158622"/>
          <a:ext cx="804676" cy="804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85CC22-B1DC-4244-B09F-257817216F26}">
      <dsp:nvSpPr>
        <dsp:cNvPr id="0" name=""/>
        <dsp:cNvSpPr/>
      </dsp:nvSpPr>
      <dsp:spPr>
        <a:xfrm>
          <a:off x="1689821" y="1829436"/>
          <a:ext cx="5485542" cy="1463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9" tIns="154839" rIns="154839" bIns="154839"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panose="020B0604020202020204" pitchFamily="34" charset="0"/>
              <a:cs typeface="Arial" panose="020B0604020202020204" pitchFamily="34" charset="0"/>
            </a:rPr>
            <a:t>Entrepreneurs/managers need new possibilities for value creation (business model design/re-design)</a:t>
          </a:r>
          <a:endParaRPr lang="en-US" sz="2500" kern="1200" dirty="0"/>
        </a:p>
      </dsp:txBody>
      <dsp:txXfrm>
        <a:off x="1689821" y="1829436"/>
        <a:ext cx="5485542" cy="1463048"/>
      </dsp:txXfrm>
    </dsp:sp>
    <dsp:sp modelId="{27A7A439-0DB0-459E-AA8A-5E5ED08CEA25}">
      <dsp:nvSpPr>
        <dsp:cNvPr id="0" name=""/>
        <dsp:cNvSpPr/>
      </dsp:nvSpPr>
      <dsp:spPr>
        <a:xfrm>
          <a:off x="0" y="3608810"/>
          <a:ext cx="7175364" cy="1463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BE94DD-315A-438A-A2DD-9BD7F343730A}">
      <dsp:nvSpPr>
        <dsp:cNvPr id="0" name=""/>
        <dsp:cNvSpPr/>
      </dsp:nvSpPr>
      <dsp:spPr>
        <a:xfrm>
          <a:off x="442572" y="3987433"/>
          <a:ext cx="804676" cy="804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6439F3-8395-482E-A959-D2780E2B0A3A}">
      <dsp:nvSpPr>
        <dsp:cNvPr id="0" name=""/>
        <dsp:cNvSpPr/>
      </dsp:nvSpPr>
      <dsp:spPr>
        <a:xfrm>
          <a:off x="1689821" y="3658247"/>
          <a:ext cx="5485542" cy="1463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9" tIns="154839" rIns="154839" bIns="154839"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panose="020B0604020202020204" pitchFamily="34" charset="0"/>
              <a:cs typeface="Arial" panose="020B0604020202020204" pitchFamily="34" charset="0"/>
            </a:rPr>
            <a:t>Successful firms also vulnerable</a:t>
          </a:r>
          <a:endParaRPr lang="en-US" sz="2500" kern="1200" dirty="0"/>
        </a:p>
      </dsp:txBody>
      <dsp:txXfrm>
        <a:off x="1689821" y="3658247"/>
        <a:ext cx="5485542" cy="146304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181A9-24A7-43AD-B0EE-952760568F80}" type="datetimeFigureOut">
              <a:rPr lang="fr-FR" smtClean="0"/>
              <a:t>17/06/2021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6F8E6-BF35-4872-952F-AB6CFE100FA2}" type="slidenum">
              <a:rPr lang="fr-FR" smtClean="0"/>
              <a:t>‹N°›</a:t>
            </a:fld>
            <a:endParaRPr lang="fr-FR"/>
          </a:p>
        </p:txBody>
      </p:sp>
    </p:spTree>
    <p:extLst>
      <p:ext uri="{BB962C8B-B14F-4D97-AF65-F5344CB8AC3E}">
        <p14:creationId xmlns:p14="http://schemas.microsoft.com/office/powerpoint/2010/main" val="230487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272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A business model is designed to capture a perceived market opportunity in a way that creates value for all 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Four dimensions:</a:t>
            </a:r>
          </a:p>
          <a:p>
            <a:pPr lvl="1"/>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Content</a:t>
            </a:r>
            <a:r>
              <a:rPr lang="en-US" sz="1400" dirty="0">
                <a:latin typeface="Arial" panose="020B0604020202020204" pitchFamily="34" charset="0"/>
                <a:cs typeface="Arial" panose="020B0604020202020204" pitchFamily="34" charset="0"/>
              </a:rPr>
              <a:t>, i.e., what activities the business model is composed of</a:t>
            </a:r>
          </a:p>
          <a:p>
            <a:pPr lvl="1"/>
            <a:r>
              <a:rPr lang="en-US" sz="1400" dirty="0">
                <a:latin typeface="Arial" panose="020B0604020202020204" pitchFamily="34" charset="0"/>
                <a:cs typeface="Arial" panose="020B0604020202020204" pitchFamily="34" charset="0"/>
              </a:rPr>
              <a:t>(ii) </a:t>
            </a:r>
            <a:r>
              <a:rPr lang="en-US" sz="1400" b="1" dirty="0">
                <a:latin typeface="Arial" panose="020B0604020202020204" pitchFamily="34" charset="0"/>
                <a:cs typeface="Arial" panose="020B0604020202020204" pitchFamily="34" charset="0"/>
              </a:rPr>
              <a:t>Structure</a:t>
            </a:r>
            <a:r>
              <a:rPr lang="en-US" sz="1400" dirty="0">
                <a:latin typeface="Arial" panose="020B0604020202020204" pitchFamily="34" charset="0"/>
                <a:cs typeface="Arial" panose="020B0604020202020204" pitchFamily="34" charset="0"/>
              </a:rPr>
              <a:t>, i.e., how these activities are linked</a:t>
            </a:r>
          </a:p>
          <a:p>
            <a:pPr lvl="1"/>
            <a:r>
              <a:rPr lang="en-US" sz="1400" dirty="0">
                <a:latin typeface="Arial" panose="020B0604020202020204" pitchFamily="34" charset="0"/>
                <a:cs typeface="Arial" panose="020B0604020202020204" pitchFamily="34" charset="0"/>
              </a:rPr>
              <a:t>(iii) </a:t>
            </a:r>
            <a:r>
              <a:rPr lang="en-US" sz="1400" b="1" dirty="0">
                <a:latin typeface="Arial" panose="020B0604020202020204" pitchFamily="34" charset="0"/>
                <a:cs typeface="Arial" panose="020B0604020202020204" pitchFamily="34" charset="0"/>
              </a:rPr>
              <a:t>Governance</a:t>
            </a:r>
            <a:r>
              <a:rPr lang="en-US" sz="1400" dirty="0">
                <a:latin typeface="Arial" panose="020B0604020202020204" pitchFamily="34" charset="0"/>
                <a:cs typeface="Arial" panose="020B0604020202020204" pitchFamily="34" charset="0"/>
              </a:rPr>
              <a:t>, i.e., who performs the activities </a:t>
            </a:r>
          </a:p>
          <a:p>
            <a:pPr lvl="1"/>
            <a:r>
              <a:rPr lang="en-US" sz="1400" dirty="0">
                <a:latin typeface="Arial" panose="020B0604020202020204" pitchFamily="34" charset="0"/>
                <a:cs typeface="Arial" panose="020B0604020202020204" pitchFamily="34" charset="0"/>
              </a:rPr>
              <a:t>(iv) </a:t>
            </a:r>
            <a:r>
              <a:rPr lang="en-US" sz="1400" b="1" dirty="0">
                <a:latin typeface="Arial" panose="020B0604020202020204" pitchFamily="34" charset="0"/>
                <a:cs typeface="Arial" panose="020B0604020202020204" pitchFamily="34" charset="0"/>
              </a:rPr>
              <a:t>Value logic</a:t>
            </a:r>
            <a:r>
              <a:rPr lang="en-US" sz="1400" dirty="0">
                <a:latin typeface="Arial" panose="020B0604020202020204" pitchFamily="34" charset="0"/>
                <a:cs typeface="Arial" panose="020B0604020202020204" pitchFamily="34" charset="0"/>
              </a:rPr>
              <a:t>, i.e., why does the business model create value and enable value appropriation</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61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79388"/>
            <a:ext cx="4064000" cy="2286000"/>
          </a:xfrm>
        </p:spPr>
      </p:sp>
      <p:sp>
        <p:nvSpPr>
          <p:cNvPr id="3" name="Notes Placeholder 2"/>
          <p:cNvSpPr>
            <a:spLocks noGrp="1"/>
          </p:cNvSpPr>
          <p:nvPr>
            <p:ph type="body" idx="1"/>
          </p:nvPr>
        </p:nvSpPr>
        <p:spPr>
          <a:xfrm>
            <a:off x="697992" y="2771775"/>
            <a:ext cx="5849112" cy="3600450"/>
          </a:xfrm>
        </p:spPr>
        <p:txBody>
          <a:bodyPr/>
          <a:lstStyle/>
          <a:p>
            <a:pPr marL="285750" indent="-285750" eaLnBrk="1" hangingPunct="1">
              <a:buFont typeface="Arial" panose="020B0604020202020204" pitchFamily="34" charset="0"/>
              <a:buChar char="•"/>
            </a:pPr>
            <a:r>
              <a:rPr lang="en-US" altLang="es-ES" sz="1400" dirty="0">
                <a:latin typeface="Arial" panose="020B0604020202020204" pitchFamily="34" charset="0"/>
                <a:cs typeface="Arial" panose="020B0604020202020204" pitchFamily="34" charset="0"/>
                <a:sym typeface="Symbol" panose="05050102010706020507" pitchFamily="18" charset="2"/>
              </a:rPr>
              <a:t>Broadly speaking, a business model is a model, or a template, of how a firm does business (see American Express, ICQ, Dell, Wal-Mart) </a:t>
            </a:r>
          </a:p>
          <a:p>
            <a:pPr marL="742950" lvl="1" indent="-285750" eaLnBrk="1" hangingPunct="1">
              <a:buFont typeface="Arial" panose="020B0604020202020204" pitchFamily="34" charset="0"/>
              <a:buChar char="•"/>
            </a:pPr>
            <a:r>
              <a:rPr lang="en-US" altLang="es-ES" sz="1400" dirty="0">
                <a:latin typeface="Arial" panose="020B0604020202020204" pitchFamily="34" charset="0"/>
                <a:ea typeface="Arial" panose="020B0604020202020204" pitchFamily="34" charset="0"/>
                <a:cs typeface="Arial" panose="020B0604020202020204" pitchFamily="34" charset="0"/>
                <a:sym typeface="Symbol" panose="05050102010706020507" pitchFamily="18" charset="2"/>
              </a:rPr>
              <a:t>A question that every aspiring entrepreneur &amp; entrepreneurial manager needs to answer is: HOW DO I WANT TO DO BUSINESS?</a:t>
            </a:r>
          </a:p>
          <a:p>
            <a:pPr marL="742950" lvl="1" indent="-285750" eaLnBrk="1" hangingPunct="1">
              <a:buFont typeface="Arial" panose="020B0604020202020204" pitchFamily="34" charset="0"/>
              <a:buChar char="•"/>
            </a:pPr>
            <a:r>
              <a:rPr lang="en-US" altLang="es-ES" sz="1400" dirty="0">
                <a:latin typeface="Arial" panose="020B0604020202020204" pitchFamily="34" charset="0"/>
                <a:ea typeface="Arial" panose="020B0604020202020204" pitchFamily="34" charset="0"/>
                <a:cs typeface="Arial" panose="020B0604020202020204" pitchFamily="34" charset="0"/>
                <a:sym typeface="Symbol" panose="05050102010706020507" pitchFamily="18" charset="2"/>
              </a:rPr>
              <a:t>This question is distinct from other relevant questions, such as: What business do I want to be in? How do I want to compete (i.e., how do I need to position myself vis-à-vis competition)? These are the classic questions of strategy, but NOT the questions that the design of the business model is primarily about.</a:t>
            </a:r>
          </a:p>
          <a:p>
            <a:pPr marL="742950" lvl="1" indent="-285750" eaLnBrk="1" hangingPunct="1">
              <a:buFont typeface="Arial" panose="020B0604020202020204" pitchFamily="34" charset="0"/>
              <a:buChar char="•"/>
            </a:pPr>
            <a:endParaRPr lang="en-US" altLang="es-ES" sz="1400" dirty="0">
              <a:latin typeface="Arial" panose="020B0604020202020204" pitchFamily="34" charset="0"/>
              <a:ea typeface="Arial" panose="020B0604020202020204" pitchFamily="34" charset="0"/>
              <a:cs typeface="Arial" panose="020B0604020202020204" pitchFamily="34" charset="0"/>
              <a:sym typeface="Symbol" panose="05050102010706020507" pitchFamily="18" charset="2"/>
            </a:endParaRPr>
          </a:p>
          <a:p>
            <a:pPr marL="285750" indent="-285750" eaLnBrk="1" hangingPunct="1">
              <a:buFont typeface="Arial" panose="020B0604020202020204" pitchFamily="34" charset="0"/>
              <a:buChar char="•"/>
            </a:pPr>
            <a:r>
              <a:rPr lang="en-US" altLang="es-ES" sz="1400" dirty="0">
                <a:latin typeface="Arial" panose="020B0604020202020204" pitchFamily="34" charset="0"/>
                <a:cs typeface="Arial" panose="020B0604020202020204" pitchFamily="34" charset="0"/>
                <a:sym typeface="Symbol" panose="05050102010706020507" pitchFamily="18" charset="2"/>
              </a:rPr>
              <a:t>The HOW question that the business model is anchored on can be rephrased in terms of activities and exchanges between them</a:t>
            </a:r>
          </a:p>
          <a:p>
            <a:pPr marL="742950" lvl="1" indent="-285750" eaLnBrk="1" hangingPunct="1">
              <a:buFont typeface="Arial" panose="020B0604020202020204" pitchFamily="34" charset="0"/>
              <a:buChar char="•"/>
            </a:pPr>
            <a:r>
              <a:rPr lang="en-US" altLang="es-ES" sz="1400" dirty="0">
                <a:latin typeface="Arial" panose="020B0604020202020204" pitchFamily="34" charset="0"/>
                <a:ea typeface="Arial" panose="020B0604020202020204" pitchFamily="34" charset="0"/>
                <a:cs typeface="Arial" panose="020B0604020202020204" pitchFamily="34" charset="0"/>
              </a:rPr>
              <a:t>The economic activities and exchanges a firm has designed in order to exploit a business opportunity</a:t>
            </a:r>
          </a:p>
          <a:p>
            <a:pPr marL="742950" lvl="1" indent="-285750" eaLnBrk="1" hangingPunct="1">
              <a:buFont typeface="Arial" panose="020B0604020202020204" pitchFamily="34" charset="0"/>
              <a:buChar char="•"/>
            </a:pPr>
            <a:r>
              <a:rPr lang="en-US" altLang="es-ES" sz="1400" dirty="0">
                <a:latin typeface="Arial" panose="020B0604020202020204" pitchFamily="34" charset="0"/>
                <a:ea typeface="Arial" panose="020B0604020202020204" pitchFamily="34" charset="0"/>
                <a:cs typeface="Arial" panose="020B0604020202020204" pitchFamily="34" charset="0"/>
              </a:rPr>
              <a:t>The way a firm transacts with, and relates to, </a:t>
            </a:r>
            <a:r>
              <a:rPr lang="ja-JP" altLang="en-US" sz="1400" dirty="0">
                <a:latin typeface="Arial" panose="020B0604020202020204" pitchFamily="34" charset="0"/>
                <a:ea typeface="MS PGothic" panose="020B0600070205080204" pitchFamily="34" charset="-128"/>
                <a:cs typeface="Arial" panose="020B0604020202020204" pitchFamily="34" charset="0"/>
              </a:rPr>
              <a:t>“</a:t>
            </a:r>
            <a:r>
              <a:rPr lang="en-US" altLang="ja-JP" sz="1400" dirty="0">
                <a:latin typeface="Arial" panose="020B0604020202020204" pitchFamily="34" charset="0"/>
                <a:ea typeface="MS PGothic" panose="020B0600070205080204" pitchFamily="34" charset="-128"/>
                <a:cs typeface="Arial" panose="020B0604020202020204" pitchFamily="34" charset="0"/>
              </a:rPr>
              <a:t>outside</a:t>
            </a:r>
            <a:r>
              <a:rPr lang="ja-JP" altLang="en-US" sz="1400" dirty="0">
                <a:latin typeface="Arial" panose="020B0604020202020204" pitchFamily="34" charset="0"/>
                <a:ea typeface="MS PGothic" panose="020B0600070205080204" pitchFamily="34" charset="-128"/>
                <a:cs typeface="Arial" panose="020B0604020202020204" pitchFamily="34" charset="0"/>
              </a:rPr>
              <a:t>”</a:t>
            </a:r>
            <a:r>
              <a:rPr lang="en-US" altLang="ja-JP" sz="1400" dirty="0">
                <a:latin typeface="Arial" panose="020B0604020202020204" pitchFamily="34" charset="0"/>
                <a:ea typeface="MS PGothic" panose="020B0600070205080204" pitchFamily="34" charset="-128"/>
                <a:cs typeface="Arial" panose="020B0604020202020204" pitchFamily="34" charset="0"/>
              </a:rPr>
              <a:t> resource providers: customers, suppliers, alliance partners, etc.</a:t>
            </a:r>
          </a:p>
          <a:p>
            <a:pPr marL="742950" lvl="1" indent="-285750" eaLnBrk="1" hangingPunct="1">
              <a:buFont typeface="Arial" panose="020B0604020202020204" pitchFamily="34" charset="0"/>
              <a:buChar char="•"/>
            </a:pPr>
            <a:endParaRPr lang="en-US" altLang="es-ES" sz="1400" dirty="0">
              <a:latin typeface="Arial" panose="020B0604020202020204" pitchFamily="34" charset="0"/>
              <a:ea typeface="Arial" panose="020B0604020202020204" pitchFamily="34" charset="0"/>
              <a:cs typeface="Arial" panose="020B0604020202020204" pitchFamily="34" charset="0"/>
              <a:sym typeface="Symbol" panose="05050102010706020507" pitchFamily="18" charset="2"/>
            </a:endParaRPr>
          </a:p>
          <a:p>
            <a:pPr marL="285750" indent="-285750" eaLnBrk="1" hangingPunct="1">
              <a:buFont typeface="Arial" panose="020B0604020202020204" pitchFamily="34" charset="0"/>
              <a:buChar char="•"/>
            </a:pPr>
            <a:r>
              <a:rPr lang="en-US" altLang="es-ES" sz="1400" dirty="0">
                <a:latin typeface="Arial" panose="020B0604020202020204" pitchFamily="34" charset="0"/>
                <a:cs typeface="Arial" panose="020B0604020202020204" pitchFamily="34" charset="0"/>
                <a:sym typeface="Symbol" panose="05050102010706020507" pitchFamily="18" charset="2"/>
              </a:rPr>
              <a:t> </a:t>
            </a:r>
            <a:r>
              <a:rPr lang="en-US" altLang="es-ES" sz="1400" dirty="0">
                <a:latin typeface="Arial" panose="020B0604020202020204" pitchFamily="34" charset="0"/>
                <a:cs typeface="Arial" panose="020B0604020202020204" pitchFamily="34" charset="0"/>
              </a:rPr>
              <a:t>An </a:t>
            </a:r>
            <a:r>
              <a:rPr lang="en-US" altLang="es-ES" sz="1400" b="1" dirty="0">
                <a:solidFill>
                  <a:srgbClr val="FF0000"/>
                </a:solidFill>
                <a:latin typeface="Arial" panose="020B0604020202020204" pitchFamily="34" charset="0"/>
                <a:cs typeface="Arial" panose="020B0604020202020204" pitchFamily="34" charset="0"/>
              </a:rPr>
              <a:t>activity</a:t>
            </a:r>
            <a:r>
              <a:rPr lang="en-US" altLang="es-ES" sz="1400" dirty="0">
                <a:latin typeface="Arial" panose="020B0604020202020204" pitchFamily="34" charset="0"/>
                <a:cs typeface="Arial" panose="020B0604020202020204" pitchFamily="34" charset="0"/>
              </a:rPr>
              <a:t> in a focal firm</a:t>
            </a:r>
            <a:r>
              <a:rPr lang="ja-JP" altLang="en-US" sz="1400" dirty="0">
                <a:latin typeface="Arial" panose="020B0604020202020204" pitchFamily="34" charset="0"/>
                <a:cs typeface="Arial" panose="020B0604020202020204" pitchFamily="34" charset="0"/>
              </a:rPr>
              <a:t>’</a:t>
            </a:r>
            <a:r>
              <a:rPr lang="en-US" altLang="ja-JP" sz="1400" dirty="0">
                <a:latin typeface="Arial" panose="020B0604020202020204" pitchFamily="34" charset="0"/>
                <a:cs typeface="Arial" panose="020B0604020202020204" pitchFamily="34" charset="0"/>
              </a:rPr>
              <a:t>s business model can be viewed as the engagement of human, physical, and/or capital resources to serve a specific purpose toward the fulfillment of the overall objective</a:t>
            </a:r>
          </a:p>
          <a:p>
            <a:pPr marL="285750" indent="-285750" eaLnBrk="1" hangingPunct="1">
              <a:buFont typeface="Arial" panose="020B0604020202020204" pitchFamily="34" charset="0"/>
              <a:buChar char="•"/>
            </a:pPr>
            <a:endParaRPr lang="en-US" altLang="ja-JP" sz="1400" dirty="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Theoretical foundations: </a:t>
            </a:r>
            <a:r>
              <a:rPr lang="en-GB" sz="1400" kern="1200" dirty="0">
                <a:solidFill>
                  <a:schemeClr val="tx1"/>
                </a:solidFill>
                <a:effectLst/>
                <a:latin typeface="Arial" panose="020B0604020202020204" pitchFamily="34" charset="0"/>
                <a:cs typeface="Arial" panose="020B0604020202020204" pitchFamily="34" charset="0"/>
              </a:rPr>
              <a:t>Schumpeterian innovation, the resource-based view, transaction-cost economics, the value chain and strategic network theory. </a:t>
            </a:r>
            <a:endParaRPr lang="en-GB" altLang="ja-JP" sz="140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898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013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068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Most core activities are generally performed by the focal firm, but relevant activities carried out by other stakeholders in the business model (such as customers and partners) are also included</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These activities can – and often do – change over time, and they can represent a source of business model innovation</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Apple’s set of activities evolved, for example, when it introduced music downloads through iTunes in the early 2000s – a novel activity for the firm</a:t>
            </a:r>
          </a:p>
          <a:p>
            <a:endParaRPr lang="en-US" sz="1400" dirty="0"/>
          </a:p>
        </p:txBody>
      </p:sp>
      <p:sp>
        <p:nvSpPr>
          <p:cNvPr id="4" name="Slide Number Placeholder 3"/>
          <p:cNvSpPr>
            <a:spLocks noGrp="1"/>
          </p:cNvSpPr>
          <p:nvPr>
            <p:ph type="sldNum" sz="quarter" idx="5"/>
          </p:nvPr>
        </p:nvSpPr>
        <p:spPr/>
        <p:txBody>
          <a:bodyPr/>
          <a:lstStyle/>
          <a:p>
            <a:fld id="{A2BB4E91-125A-924A-8063-09F1D590754C}" type="slidenum">
              <a:rPr lang="en-US" smtClean="0"/>
              <a:t>14</a:t>
            </a:fld>
            <a:endParaRPr lang="en-US"/>
          </a:p>
        </p:txBody>
      </p:sp>
    </p:spTree>
    <p:extLst>
      <p:ext uri="{BB962C8B-B14F-4D97-AF65-F5344CB8AC3E}">
        <p14:creationId xmlns:p14="http://schemas.microsoft.com/office/powerpoint/2010/main" val="643344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1" dirty="0">
                <a:latin typeface="Arial" panose="020B0604020202020204" pitchFamily="34" charset="0"/>
                <a:cs typeface="Arial" panose="020B0604020202020204" pitchFamily="34" charset="0"/>
              </a:rPr>
              <a:t>How</a:t>
            </a:r>
            <a:r>
              <a:rPr lang="en-US" sz="1400" dirty="0">
                <a:latin typeface="Arial" panose="020B0604020202020204" pitchFamily="34" charset="0"/>
                <a:cs typeface="Arial" panose="020B0604020202020204" pitchFamily="34" charset="0"/>
              </a:rPr>
              <a:t> dimension: How activities are linked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Regarding “relative position” of various activities: Are they core activities central to the business model? Or, are they peripheral activities playing a supporting role?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Arial" panose="020B0604020202020204" pitchFamily="34" charset="0"/>
                <a:cs typeface="Arial" panose="020B0604020202020204" pitchFamily="34" charset="0"/>
              </a:rPr>
              <a:t>Example</a:t>
            </a:r>
            <a:r>
              <a:rPr lang="en-US" sz="1400" dirty="0">
                <a:latin typeface="Arial" panose="020B0604020202020204" pitchFamily="34" charset="0"/>
                <a:cs typeface="Arial" panose="020B0604020202020204" pitchFamily="34" charset="0"/>
              </a:rPr>
              <a:t>: Dell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Up until then, the dominant model in the computer industry had been a build-to-stock one that was dependent on retail brick-and-mortar stores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Instead of building computers from scratch, Dell assembled them using components built by suppliers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The sequencing and prioritization of the activities in its activity system allowed Dell to avoid retailer markups and stocking costs</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2BB4E91-125A-924A-8063-09F1D590754C}" type="slidenum">
              <a:rPr lang="en-US" smtClean="0"/>
              <a:t>15</a:t>
            </a:fld>
            <a:endParaRPr lang="en-US"/>
          </a:p>
        </p:txBody>
      </p:sp>
    </p:spTree>
    <p:extLst>
      <p:ext uri="{BB962C8B-B14F-4D97-AF65-F5344CB8AC3E}">
        <p14:creationId xmlns:p14="http://schemas.microsoft.com/office/powerpoint/2010/main" val="1321172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(By designing computers, coordinating the production supply chain, and selling the computers directly to consumers)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Previously, focal firm (Dell) designed and built parts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Another governance innovation regarding mode of sale: previously, firms sold computers through retail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2BB4E91-125A-924A-8063-09F1D590754C}" type="slidenum">
              <a:rPr lang="en-US" smtClean="0"/>
              <a:t>16</a:t>
            </a:fld>
            <a:endParaRPr lang="en-US"/>
          </a:p>
        </p:txBody>
      </p:sp>
    </p:spTree>
    <p:extLst>
      <p:ext uri="{BB962C8B-B14F-4D97-AF65-F5344CB8AC3E}">
        <p14:creationId xmlns:p14="http://schemas.microsoft.com/office/powerpoint/2010/main" val="2250510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Value logic: i.e., how the BM helps the focal firm create and capture value.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Revenue model: the modes in which a business model enables revenue generation</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Hilti makes professional construction tools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New rental activity implies ongoing relationship between Hilti and clients. Hilti then uses that information to identify, offer, and perform new value-creating activities such as tool maintenance, repair, and inventory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2BB4E91-125A-924A-8063-09F1D590754C}" type="slidenum">
              <a:rPr lang="en-US" smtClean="0"/>
              <a:t>17</a:t>
            </a:fld>
            <a:endParaRPr lang="en-US"/>
          </a:p>
        </p:txBody>
      </p:sp>
    </p:spTree>
    <p:extLst>
      <p:ext uri="{BB962C8B-B14F-4D97-AF65-F5344CB8AC3E}">
        <p14:creationId xmlns:p14="http://schemas.microsoft.com/office/powerpoint/2010/main" val="364005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business model of a (new or existing) firm or business unit is </a:t>
            </a:r>
            <a:r>
              <a:rPr lang="en-US" sz="1400" b="1" dirty="0">
                <a:latin typeface="Arial" panose="020B0604020202020204" pitchFamily="34" charset="0"/>
                <a:cs typeface="Arial" panose="020B0604020202020204" pitchFamily="34" charset="0"/>
              </a:rPr>
              <a:t>innovative</a:t>
            </a:r>
            <a:r>
              <a:rPr lang="en-US" sz="1400" dirty="0">
                <a:latin typeface="Arial" panose="020B0604020202020204" pitchFamily="34" charset="0"/>
                <a:cs typeface="Arial" panose="020B0604020202020204" pitchFamily="34" charset="0"/>
              </a:rPr>
              <a:t> when its activity system is novel in the product-market space in which the firm or business unit operates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For an existing firm, this may imply a significant strategic shift, in particular when the new business model creates new sources of revenues, or when it redefines the rules of competition for an entire industry</a:t>
            </a:r>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278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Business models are geared towards </a:t>
            </a:r>
            <a:r>
              <a:rPr lang="en-US" sz="1400" i="1" dirty="0">
                <a:latin typeface="Arial" panose="020B0604020202020204" pitchFamily="34" charset="0"/>
                <a:cs typeface="Arial" panose="020B0604020202020204" pitchFamily="34" charset="0"/>
              </a:rPr>
              <a:t>total value creation</a:t>
            </a:r>
            <a:r>
              <a:rPr lang="en-US" sz="1400" dirty="0">
                <a:latin typeface="Arial" panose="020B0604020202020204" pitchFamily="34" charset="0"/>
                <a:cs typeface="Arial" panose="020B0604020202020204" pitchFamily="34" charset="0"/>
              </a:rPr>
              <a:t> — for all parties (not just for the focal firm)</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Value creation is like a “value pie” (see right) – the greater the total value created, the more “pie” there is to go around. Value appropriation is the amount of value captured by individual stakeholders.</a:t>
            </a: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business model co-determines (along with firm’s products and services) the overall size of the pie, and the focal firm’s ability to capture value. </a:t>
            </a:r>
          </a:p>
          <a:p>
            <a:endParaRPr lang="en-US" sz="1400" dirty="0"/>
          </a:p>
        </p:txBody>
      </p:sp>
      <p:sp>
        <p:nvSpPr>
          <p:cNvPr id="4" name="Slide Number Placeholder 3"/>
          <p:cNvSpPr>
            <a:spLocks noGrp="1"/>
          </p:cNvSpPr>
          <p:nvPr>
            <p:ph type="sldNum" sz="quarter" idx="5"/>
          </p:nvPr>
        </p:nvSpPr>
        <p:spPr/>
        <p:txBody>
          <a:bodyPr/>
          <a:lstStyle/>
          <a:p>
            <a:fld id="{A2BB4E91-125A-924A-8063-09F1D590754C}" type="slidenum">
              <a:rPr lang="en-US" smtClean="0"/>
              <a:t>19</a:t>
            </a:fld>
            <a:endParaRPr lang="en-US"/>
          </a:p>
        </p:txBody>
      </p:sp>
    </p:spTree>
    <p:extLst>
      <p:ext uri="{BB962C8B-B14F-4D97-AF65-F5344CB8AC3E}">
        <p14:creationId xmlns:p14="http://schemas.microsoft.com/office/powerpoint/2010/main" val="237356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concept of the business model first came about in parallel with the proliferation of internet-based technologies and platforms in the 1990s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Disruptive new firms pointed to the existence of a </a:t>
            </a:r>
            <a:r>
              <a:rPr lang="en-US" sz="1400" b="1" dirty="0">
                <a:latin typeface="Arial" panose="020B0604020202020204" pitchFamily="34" charset="0"/>
                <a:cs typeface="Arial" panose="020B0604020202020204" pitchFamily="34" charset="0"/>
              </a:rPr>
              <a:t>fundamental new strategic choice </a:t>
            </a: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This choice, </a:t>
            </a:r>
            <a:r>
              <a:rPr lang="en-US" sz="1400" b="1" dirty="0">
                <a:latin typeface="Arial" panose="020B0604020202020204" pitchFamily="34" charset="0"/>
                <a:cs typeface="Arial" panose="020B0604020202020204" pitchFamily="34" charset="0"/>
              </a:rPr>
              <a:t>of how to do business, </a:t>
            </a:r>
            <a:r>
              <a:rPr lang="en-US" sz="1400" dirty="0">
                <a:latin typeface="Arial" panose="020B0604020202020204" pitchFamily="34" charset="0"/>
                <a:cs typeface="Arial" panose="020B0604020202020204" pitchFamily="34" charset="0"/>
              </a:rPr>
              <a:t>complements long-standing strategy issues, such as questions of corporate strategy and business strategy. A business model is about </a:t>
            </a:r>
            <a:r>
              <a:rPr lang="en-US" sz="1400" b="1" dirty="0">
                <a:latin typeface="Arial" panose="020B0604020202020204" pitchFamily="34" charset="0"/>
                <a:cs typeface="Arial" panose="020B0604020202020204" pitchFamily="34" charset="0"/>
              </a:rPr>
              <a:t>how to do business</a:t>
            </a:r>
            <a:r>
              <a:rPr lang="en-US" sz="1400" dirty="0">
                <a:latin typeface="Arial" panose="020B0604020202020204" pitchFamily="34" charset="0"/>
                <a:cs typeface="Arial" panose="020B0604020202020204" pitchFamily="34" charset="0"/>
              </a:rPr>
              <a:t>, and business model innovation is about </a:t>
            </a:r>
            <a:r>
              <a:rPr lang="en-US" sz="1400" b="1" dirty="0">
                <a:latin typeface="Arial" panose="020B0604020202020204" pitchFamily="34" charset="0"/>
                <a:cs typeface="Arial" panose="020B0604020202020204" pitchFamily="34" charset="0"/>
              </a:rPr>
              <a:t>how to do business in new ways. </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466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87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82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Power of digitization in driving business model innovations enhanced by:</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Cloud computing,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Advanced big data analytics,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Artificial Intelligence (AI) applications,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Mobile channels,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Social media networks. </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Enabling technologies such as 5G networks and Blockchain are accelerating digitization of business </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02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Digitization effects every industry in every corner of the world. It presents new business opportunities in industries that were considered immune to attacks from newcomers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As a result of the accelerated digitization of business: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Entrepreneurs and managers alike need to explore new possibilities for value creation that originate in the design/re-design of their firms’ business models;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And every manager of every leading and well-performing firm needs to take seriously the possibility of eroding margins that result from competitors’ business model innovations</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49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“take-off” of the business model occurred in parallel with the introduction of the internet and the development of the first browsers. This period saw the first wave of companies including Amazon, eBay, Google, and Yahoo that used the internet to power their innovative business models and reach millions of customers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Compared to their established competitors, these companies introduced </a:t>
            </a:r>
            <a:r>
              <a:rPr lang="en-US" sz="1400" b="1" dirty="0">
                <a:latin typeface="Arial" panose="020B0604020202020204" pitchFamily="34" charset="0"/>
                <a:cs typeface="Arial" panose="020B0604020202020204" pitchFamily="34" charset="0"/>
              </a:rPr>
              <a:t>entirely new ways of doing business</a:t>
            </a: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Incumbent companies faced (and continue to face) a real threat of fundamental disruption from business model innovators and must also learn to innovate their own business models</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08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4325"/>
            <a:ext cx="5486400" cy="3086100"/>
          </a:xfrm>
        </p:spPr>
      </p:sp>
      <p:sp>
        <p:nvSpPr>
          <p:cNvPr id="3" name="Notes Placeholder 2"/>
          <p:cNvSpPr>
            <a:spLocks noGrp="1"/>
          </p:cNvSpPr>
          <p:nvPr>
            <p:ph type="body" idx="1"/>
          </p:nvPr>
        </p:nvSpPr>
        <p:spPr>
          <a:xfrm>
            <a:off x="685800" y="3943351"/>
            <a:ext cx="5486400" cy="3600450"/>
          </a:xfrm>
        </p:spPr>
        <p:txBody>
          <a:bodyPr/>
          <a:lstStyle/>
          <a:p>
            <a:r>
              <a:rPr lang="en-US" sz="1400" b="1" dirty="0">
                <a:latin typeface="Arial" panose="020B0604020202020204" pitchFamily="34" charset="0"/>
                <a:cs typeface="Arial" panose="020B0604020202020204" pitchFamily="34" charset="0"/>
              </a:rPr>
              <a:t>Traditional strategic choices</a:t>
            </a:r>
          </a:p>
          <a:p>
            <a:pPr marL="457200" indent="-457200">
              <a:buFont typeface="Arial" panose="020B0604020202020204" pitchFamily="34" charset="0"/>
              <a:buChar char="•"/>
            </a:pPr>
            <a:r>
              <a:rPr lang="en-US" sz="1400" dirty="0">
                <a:latin typeface="Arial" panose="020B0604020202020204" pitchFamily="34" charset="0"/>
                <a:cs typeface="Arial" panose="020B0604020202020204" pitchFamily="34" charset="0"/>
              </a:rPr>
              <a:t>Corporate strategy issues concern the scope of the firm and include such questions as: </a:t>
            </a:r>
          </a:p>
          <a:p>
            <a:pPr marL="914400" lvl="1" indent="-457200">
              <a:buFont typeface="Arial" panose="020B0604020202020204" pitchFamily="34" charset="0"/>
              <a:buChar char="•"/>
            </a:pPr>
            <a:r>
              <a:rPr lang="en-US" sz="1400" dirty="0">
                <a:latin typeface="Arial" panose="020B0604020202020204" pitchFamily="34" charset="0"/>
                <a:cs typeface="Arial" panose="020B0604020202020204" pitchFamily="34" charset="0"/>
              </a:rPr>
              <a:t>What industries and product market segments should the firm be in?</a:t>
            </a:r>
          </a:p>
          <a:p>
            <a:pPr marL="914400" lvl="1" indent="-457200">
              <a:buFont typeface="Arial" panose="020B0604020202020204" pitchFamily="34" charset="0"/>
              <a:buChar char="•"/>
            </a:pPr>
            <a:r>
              <a:rPr lang="en-US" sz="1400" dirty="0">
                <a:latin typeface="Arial" panose="020B0604020202020204" pitchFamily="34" charset="0"/>
                <a:cs typeface="Arial" panose="020B0604020202020204" pitchFamily="34" charset="0"/>
              </a:rPr>
              <a:t>How should the firm enter these markets (i.e., through mergers and acquisitions, joint ventures or de novo entry)? </a:t>
            </a:r>
          </a:p>
          <a:p>
            <a:pPr marL="914400" lvl="1" indent="-457200">
              <a:buFont typeface="Arial" panose="020B0604020202020204" pitchFamily="34" charset="0"/>
              <a:buChar char="•"/>
            </a:pPr>
            <a:r>
              <a:rPr lang="en-US" sz="1400" dirty="0">
                <a:latin typeface="Arial" panose="020B0604020202020204" pitchFamily="34" charset="0"/>
                <a:cs typeface="Arial" panose="020B0604020202020204" pitchFamily="34" charset="0"/>
              </a:rPr>
              <a:t>When should the firm enter these markets?</a:t>
            </a:r>
          </a:p>
          <a:p>
            <a:pPr marL="457200" lvl="1"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Business strategy issues center on establishing and sustaining the competitive advantage of a firm. Included are such questions as:</a:t>
            </a:r>
          </a:p>
          <a:p>
            <a:pPr marL="914400" lvl="1" indent="-457200">
              <a:buFont typeface="Arial" panose="020B0604020202020204" pitchFamily="34" charset="0"/>
              <a:buChar char="•"/>
            </a:pPr>
            <a:r>
              <a:rPr lang="en-US" sz="1400" dirty="0">
                <a:latin typeface="Arial" panose="020B0604020202020204" pitchFamily="34" charset="0"/>
                <a:cs typeface="Arial" panose="020B0604020202020204" pitchFamily="34" charset="0"/>
              </a:rPr>
              <a:t>How to compete in a particular product market (e.g., compete on the basis of differentiation or cost leadership)?</a:t>
            </a:r>
          </a:p>
          <a:p>
            <a:pPr marL="914400" lvl="1" indent="-457200">
              <a:buFont typeface="Arial" panose="020B0604020202020204" pitchFamily="34" charset="0"/>
              <a:buChar char="•"/>
            </a:pPr>
            <a:r>
              <a:rPr lang="en-US" sz="1400" dirty="0">
                <a:latin typeface="Arial" panose="020B0604020202020204" pitchFamily="34" charset="0"/>
                <a:cs typeface="Arial" panose="020B0604020202020204" pitchFamily="34" charset="0"/>
              </a:rPr>
              <a:t>When to enter a market?</a:t>
            </a:r>
          </a:p>
          <a:p>
            <a:pPr marL="457200" lvl="1"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The advent of the internet and advances in ICT added a strategic imperative for entrepreneurial managers:</a:t>
            </a:r>
          </a:p>
          <a:p>
            <a:pPr marL="914400" lvl="1" indent="-457200">
              <a:buFont typeface="Arial" panose="020B0604020202020204" pitchFamily="34" charset="0"/>
              <a:buChar char="•"/>
            </a:pPr>
            <a:r>
              <a:rPr lang="en-US" sz="1400" b="1" dirty="0">
                <a:latin typeface="Arial" panose="020B0604020202020204" pitchFamily="34" charset="0"/>
                <a:cs typeface="Arial" panose="020B0604020202020204" pitchFamily="34" charset="0"/>
              </a:rPr>
              <a:t>The business model design question, which centers on </a:t>
            </a:r>
            <a:r>
              <a:rPr lang="en-US" sz="1400" b="1" i="1" dirty="0">
                <a:latin typeface="Arial" panose="020B0604020202020204" pitchFamily="34" charset="0"/>
                <a:cs typeface="Arial" panose="020B0604020202020204" pitchFamily="34" charset="0"/>
              </a:rPr>
              <a:t>how to do business</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59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founders of Netflix, which was incorporated in 1997, utilized the internet to introduce a business model innovation in the video rental industry. Up until that point, the industry had been dominated by incumbents such as Blockbuster, and customers could face heavy late fees if they did not return a (VHS) rental on time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Now, instead of picking up a movie at a specialized rental shop, customers could receive DVD rentals from Netflix through the mail. This represented a business model innovation, as it involved an entirely new way of doing business, for which Netflix even secured a business method patent</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new model relied on customers selecting and renting movies online instead of going to a shop; burning DVDs in partnership with DVD manufacturers just-in-time as customers ordered the movies; and shipping the DVDs via the United States Postal Service with a pre-paid return envelope directly to the customers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36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Another ad from the same era: https://www.youtube.com/watch?v=mCEkFkvt7EQ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Video about the Netflix DVD business’s early days: https://</a:t>
            </a:r>
            <a:r>
              <a:rPr lang="en-US" sz="1400" dirty="0" err="1">
                <a:latin typeface="Arial" panose="020B0604020202020204" pitchFamily="34" charset="0"/>
                <a:cs typeface="Arial" panose="020B0604020202020204" pitchFamily="34" charset="0"/>
              </a:rPr>
              <a:t>www.youtube.com</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watch?v</a:t>
            </a:r>
            <a:r>
              <a:rPr lang="en-US" sz="1400" dirty="0">
                <a:latin typeface="Arial" panose="020B0604020202020204" pitchFamily="34" charset="0"/>
                <a:cs typeface="Arial" panose="020B0604020202020204" pitchFamily="34" charset="0"/>
              </a:rPr>
              <a:t>=mWiWSlB0xsY</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B4E91-125A-924A-8063-09F1D5907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15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C2AD-3BE7-6541-83B1-FB9DA63845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CC35B1-F7BB-F844-AE67-7826B6B5A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D8DF86-CDB0-104E-AAF0-94E9A4ECFF49}"/>
              </a:ext>
            </a:extLst>
          </p:cNvPr>
          <p:cNvSpPr>
            <a:spLocks noGrp="1"/>
          </p:cNvSpPr>
          <p:nvPr>
            <p:ph type="dt" sz="half" idx="10"/>
          </p:nvPr>
        </p:nvSpPr>
        <p:spPr/>
        <p:txBody>
          <a:bodyPr/>
          <a:lstStyle/>
          <a:p>
            <a:fld id="{9FF0D5F4-69F9-4091-9CA6-83465EAB46A6}" type="datetime1">
              <a:rPr lang="en-US" smtClean="0"/>
              <a:t>6/17/2021</a:t>
            </a:fld>
            <a:endParaRPr lang="en-US"/>
          </a:p>
        </p:txBody>
      </p:sp>
      <p:sp>
        <p:nvSpPr>
          <p:cNvPr id="5" name="Footer Placeholder 4">
            <a:extLst>
              <a:ext uri="{FF2B5EF4-FFF2-40B4-BE49-F238E27FC236}">
                <a16:creationId xmlns:a16="http://schemas.microsoft.com/office/drawing/2014/main" id="{E5C049C9-D80B-D842-8D45-54F476FD30AA}"/>
              </a:ext>
            </a:extLst>
          </p:cNvPr>
          <p:cNvSpPr>
            <a:spLocks noGrp="1"/>
          </p:cNvSpPr>
          <p:nvPr>
            <p:ph type="ftr" sz="quarter" idx="11"/>
          </p:nvPr>
        </p:nvSpPr>
        <p:spPr/>
        <p:txBody>
          <a:bodyPr/>
          <a:lstStyle/>
          <a:p>
            <a:r>
              <a:rPr lang="en-US"/>
              <a:t>COPYRIGHT © 2021 BY RAPHAEL AMIT AND CHRISTOPH ZOTT   </a:t>
            </a:r>
            <a:endParaRPr lang="en-US" dirty="0"/>
          </a:p>
        </p:txBody>
      </p:sp>
      <p:sp>
        <p:nvSpPr>
          <p:cNvPr id="6" name="Slide Number Placeholder 5">
            <a:extLst>
              <a:ext uri="{FF2B5EF4-FFF2-40B4-BE49-F238E27FC236}">
                <a16:creationId xmlns:a16="http://schemas.microsoft.com/office/drawing/2014/main" id="{711424DA-4709-5142-92F6-4268E8A535B2}"/>
              </a:ext>
            </a:extLst>
          </p:cNvPr>
          <p:cNvSpPr>
            <a:spLocks noGrp="1"/>
          </p:cNvSpPr>
          <p:nvPr>
            <p:ph type="sldNum" sz="quarter" idx="12"/>
          </p:nvPr>
        </p:nvSpPr>
        <p:spPr/>
        <p:txBody>
          <a:bodyPr/>
          <a:lstStyle/>
          <a:p>
            <a:fld id="{E7A2A7EC-45BA-5D42-86F6-DAD841AC1B7C}" type="slidenum">
              <a:rPr lang="en-US" smtClean="0"/>
              <a:t>‹N°›</a:t>
            </a:fld>
            <a:endParaRPr lang="en-US" dirty="0"/>
          </a:p>
        </p:txBody>
      </p:sp>
    </p:spTree>
    <p:extLst>
      <p:ext uri="{BB962C8B-B14F-4D97-AF65-F5344CB8AC3E}">
        <p14:creationId xmlns:p14="http://schemas.microsoft.com/office/powerpoint/2010/main" val="165282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8EC5-19C5-E945-B185-3BBC5F54BE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8ADE4C-10B7-2445-8D8C-ED025580B1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8F71A-3EFC-9747-95F3-58E2AC56F68C}"/>
              </a:ext>
            </a:extLst>
          </p:cNvPr>
          <p:cNvSpPr>
            <a:spLocks noGrp="1"/>
          </p:cNvSpPr>
          <p:nvPr>
            <p:ph type="dt" sz="half" idx="10"/>
          </p:nvPr>
        </p:nvSpPr>
        <p:spPr/>
        <p:txBody>
          <a:bodyPr/>
          <a:lstStyle/>
          <a:p>
            <a:fld id="{EB8669A9-8429-4E99-A7D6-7BC553B2BDF7}" type="datetime1">
              <a:rPr lang="en-US" smtClean="0"/>
              <a:t>6/17/2021</a:t>
            </a:fld>
            <a:endParaRPr lang="en-US"/>
          </a:p>
        </p:txBody>
      </p:sp>
      <p:sp>
        <p:nvSpPr>
          <p:cNvPr id="5" name="Footer Placeholder 4">
            <a:extLst>
              <a:ext uri="{FF2B5EF4-FFF2-40B4-BE49-F238E27FC236}">
                <a16:creationId xmlns:a16="http://schemas.microsoft.com/office/drawing/2014/main" id="{E1A45EBB-DDB8-8244-8D0A-12CD4145996B}"/>
              </a:ext>
            </a:extLst>
          </p:cNvPr>
          <p:cNvSpPr>
            <a:spLocks noGrp="1"/>
          </p:cNvSpPr>
          <p:nvPr>
            <p:ph type="ftr" sz="quarter" idx="11"/>
          </p:nvPr>
        </p:nvSpPr>
        <p:spPr/>
        <p:txBody>
          <a:bodyPr/>
          <a:lstStyle/>
          <a:p>
            <a:r>
              <a:rPr lang="en-US"/>
              <a:t>COPYRIGHT © 2021 BY RAPHAEL AMIT AND CHRISTOPH ZOTT   </a:t>
            </a:r>
          </a:p>
        </p:txBody>
      </p:sp>
      <p:sp>
        <p:nvSpPr>
          <p:cNvPr id="6" name="Slide Number Placeholder 5">
            <a:extLst>
              <a:ext uri="{FF2B5EF4-FFF2-40B4-BE49-F238E27FC236}">
                <a16:creationId xmlns:a16="http://schemas.microsoft.com/office/drawing/2014/main" id="{2BA2F106-C909-7C41-9090-B8B54405E196}"/>
              </a:ext>
            </a:extLst>
          </p:cNvPr>
          <p:cNvSpPr>
            <a:spLocks noGrp="1"/>
          </p:cNvSpPr>
          <p:nvPr>
            <p:ph type="sldNum" sz="quarter" idx="12"/>
          </p:nvPr>
        </p:nvSpPr>
        <p:spPr/>
        <p:txBody>
          <a:bodyPr/>
          <a:lstStyle/>
          <a:p>
            <a:fld id="{E7A2A7EC-45BA-5D42-86F6-DAD841AC1B7C}" type="slidenum">
              <a:rPr lang="en-US" smtClean="0"/>
              <a:t>‹N°›</a:t>
            </a:fld>
            <a:endParaRPr lang="en-US"/>
          </a:p>
        </p:txBody>
      </p:sp>
    </p:spTree>
    <p:extLst>
      <p:ext uri="{BB962C8B-B14F-4D97-AF65-F5344CB8AC3E}">
        <p14:creationId xmlns:p14="http://schemas.microsoft.com/office/powerpoint/2010/main" val="174384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B5D7C0-228B-104C-AC1F-D2B74B8EA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7E6CBC-A688-7D41-AC29-A0B64F6C47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ED40D-576E-0E47-90D0-6A280CD592D1}"/>
              </a:ext>
            </a:extLst>
          </p:cNvPr>
          <p:cNvSpPr>
            <a:spLocks noGrp="1"/>
          </p:cNvSpPr>
          <p:nvPr>
            <p:ph type="dt" sz="half" idx="10"/>
          </p:nvPr>
        </p:nvSpPr>
        <p:spPr/>
        <p:txBody>
          <a:bodyPr/>
          <a:lstStyle/>
          <a:p>
            <a:fld id="{7325080F-B354-4328-A728-5121EB0CC468}" type="datetime1">
              <a:rPr lang="en-US" smtClean="0"/>
              <a:t>6/17/2021</a:t>
            </a:fld>
            <a:endParaRPr lang="en-US"/>
          </a:p>
        </p:txBody>
      </p:sp>
      <p:sp>
        <p:nvSpPr>
          <p:cNvPr id="5" name="Footer Placeholder 4">
            <a:extLst>
              <a:ext uri="{FF2B5EF4-FFF2-40B4-BE49-F238E27FC236}">
                <a16:creationId xmlns:a16="http://schemas.microsoft.com/office/drawing/2014/main" id="{6FD81900-7E25-C841-8305-64757956D94D}"/>
              </a:ext>
            </a:extLst>
          </p:cNvPr>
          <p:cNvSpPr>
            <a:spLocks noGrp="1"/>
          </p:cNvSpPr>
          <p:nvPr>
            <p:ph type="ftr" sz="quarter" idx="11"/>
          </p:nvPr>
        </p:nvSpPr>
        <p:spPr/>
        <p:txBody>
          <a:bodyPr/>
          <a:lstStyle/>
          <a:p>
            <a:r>
              <a:rPr lang="en-US"/>
              <a:t>COPYRIGHT © 2021 BY RAPHAEL AMIT AND CHRISTOPH ZOTT   </a:t>
            </a:r>
          </a:p>
        </p:txBody>
      </p:sp>
      <p:sp>
        <p:nvSpPr>
          <p:cNvPr id="6" name="Slide Number Placeholder 5">
            <a:extLst>
              <a:ext uri="{FF2B5EF4-FFF2-40B4-BE49-F238E27FC236}">
                <a16:creationId xmlns:a16="http://schemas.microsoft.com/office/drawing/2014/main" id="{128B270F-75C5-C644-90CB-3E3B2A257300}"/>
              </a:ext>
            </a:extLst>
          </p:cNvPr>
          <p:cNvSpPr>
            <a:spLocks noGrp="1"/>
          </p:cNvSpPr>
          <p:nvPr>
            <p:ph type="sldNum" sz="quarter" idx="12"/>
          </p:nvPr>
        </p:nvSpPr>
        <p:spPr/>
        <p:txBody>
          <a:bodyPr/>
          <a:lstStyle/>
          <a:p>
            <a:fld id="{E7A2A7EC-45BA-5D42-86F6-DAD841AC1B7C}" type="slidenum">
              <a:rPr lang="en-US" smtClean="0"/>
              <a:t>‹N°›</a:t>
            </a:fld>
            <a:endParaRPr lang="en-US"/>
          </a:p>
        </p:txBody>
      </p:sp>
    </p:spTree>
    <p:extLst>
      <p:ext uri="{BB962C8B-B14F-4D97-AF65-F5344CB8AC3E}">
        <p14:creationId xmlns:p14="http://schemas.microsoft.com/office/powerpoint/2010/main" val="304935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9A285-1DEC-E842-B788-F0E6464EAB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EF003-B95E-8D48-8FED-4F85A41A14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9D010-1EF9-7245-AC79-52666731DED7}"/>
              </a:ext>
            </a:extLst>
          </p:cNvPr>
          <p:cNvSpPr>
            <a:spLocks noGrp="1"/>
          </p:cNvSpPr>
          <p:nvPr>
            <p:ph type="dt" sz="half" idx="10"/>
          </p:nvPr>
        </p:nvSpPr>
        <p:spPr/>
        <p:txBody>
          <a:bodyPr/>
          <a:lstStyle/>
          <a:p>
            <a:fld id="{B47171D8-3867-4EE3-ACAB-0FA5A593F448}" type="datetime1">
              <a:rPr lang="en-US" smtClean="0"/>
              <a:t>6/17/2021</a:t>
            </a:fld>
            <a:endParaRPr lang="en-US"/>
          </a:p>
        </p:txBody>
      </p:sp>
      <p:sp>
        <p:nvSpPr>
          <p:cNvPr id="5" name="Footer Placeholder 4">
            <a:extLst>
              <a:ext uri="{FF2B5EF4-FFF2-40B4-BE49-F238E27FC236}">
                <a16:creationId xmlns:a16="http://schemas.microsoft.com/office/drawing/2014/main" id="{17AE1A2A-041E-FE40-B1A9-EE519736E01D}"/>
              </a:ext>
            </a:extLst>
          </p:cNvPr>
          <p:cNvSpPr>
            <a:spLocks noGrp="1"/>
          </p:cNvSpPr>
          <p:nvPr>
            <p:ph type="ftr" sz="quarter" idx="11"/>
          </p:nvPr>
        </p:nvSpPr>
        <p:spPr/>
        <p:txBody>
          <a:bodyPr/>
          <a:lstStyle/>
          <a:p>
            <a:r>
              <a:rPr lang="en-US"/>
              <a:t>COPYRIGHT © 2021 BY RAPHAEL AMIT AND CHRISTOPH ZOTT   </a:t>
            </a:r>
            <a:endParaRPr lang="en-US" dirty="0"/>
          </a:p>
        </p:txBody>
      </p:sp>
      <p:sp>
        <p:nvSpPr>
          <p:cNvPr id="6" name="Slide Number Placeholder 5">
            <a:extLst>
              <a:ext uri="{FF2B5EF4-FFF2-40B4-BE49-F238E27FC236}">
                <a16:creationId xmlns:a16="http://schemas.microsoft.com/office/drawing/2014/main" id="{E105B9D8-D843-614B-AA9D-D2E324A9CC58}"/>
              </a:ext>
            </a:extLst>
          </p:cNvPr>
          <p:cNvSpPr>
            <a:spLocks noGrp="1"/>
          </p:cNvSpPr>
          <p:nvPr>
            <p:ph type="sldNum" sz="quarter" idx="12"/>
          </p:nvPr>
        </p:nvSpPr>
        <p:spPr/>
        <p:txBody>
          <a:bodyPr/>
          <a:lstStyle/>
          <a:p>
            <a:fld id="{E7A2A7EC-45BA-5D42-86F6-DAD841AC1B7C}" type="slidenum">
              <a:rPr lang="en-US" smtClean="0"/>
              <a:t>‹N°›</a:t>
            </a:fld>
            <a:endParaRPr lang="en-US"/>
          </a:p>
        </p:txBody>
      </p:sp>
    </p:spTree>
    <p:extLst>
      <p:ext uri="{BB962C8B-B14F-4D97-AF65-F5344CB8AC3E}">
        <p14:creationId xmlns:p14="http://schemas.microsoft.com/office/powerpoint/2010/main" val="247777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998F-2F64-9647-A6A8-4F96F15082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70D978-D1FC-B140-B95A-280C28FDD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D3F7A5-ECEA-F740-ACAE-A760337795B4}"/>
              </a:ext>
            </a:extLst>
          </p:cNvPr>
          <p:cNvSpPr>
            <a:spLocks noGrp="1"/>
          </p:cNvSpPr>
          <p:nvPr>
            <p:ph type="dt" sz="half" idx="10"/>
          </p:nvPr>
        </p:nvSpPr>
        <p:spPr/>
        <p:txBody>
          <a:bodyPr/>
          <a:lstStyle/>
          <a:p>
            <a:fld id="{27F8535A-691D-4FF6-89AC-BD0EA8665B84}" type="datetime1">
              <a:rPr lang="en-US" smtClean="0"/>
              <a:t>6/17/2021</a:t>
            </a:fld>
            <a:endParaRPr lang="en-US"/>
          </a:p>
        </p:txBody>
      </p:sp>
      <p:sp>
        <p:nvSpPr>
          <p:cNvPr id="5" name="Footer Placeholder 4">
            <a:extLst>
              <a:ext uri="{FF2B5EF4-FFF2-40B4-BE49-F238E27FC236}">
                <a16:creationId xmlns:a16="http://schemas.microsoft.com/office/drawing/2014/main" id="{F556A856-68F4-1641-AD9C-3B5EC8607CA0}"/>
              </a:ext>
            </a:extLst>
          </p:cNvPr>
          <p:cNvSpPr>
            <a:spLocks noGrp="1"/>
          </p:cNvSpPr>
          <p:nvPr>
            <p:ph type="ftr" sz="quarter" idx="11"/>
          </p:nvPr>
        </p:nvSpPr>
        <p:spPr/>
        <p:txBody>
          <a:bodyPr/>
          <a:lstStyle/>
          <a:p>
            <a:r>
              <a:rPr lang="en-US"/>
              <a:t>COPYRIGHT © 2021 BY RAPHAEL AMIT AND CHRISTOPH ZOTT   </a:t>
            </a:r>
          </a:p>
        </p:txBody>
      </p:sp>
      <p:sp>
        <p:nvSpPr>
          <p:cNvPr id="6" name="Slide Number Placeholder 5">
            <a:extLst>
              <a:ext uri="{FF2B5EF4-FFF2-40B4-BE49-F238E27FC236}">
                <a16:creationId xmlns:a16="http://schemas.microsoft.com/office/drawing/2014/main" id="{594F111F-F05D-0F4E-8E41-458399D82ED4}"/>
              </a:ext>
            </a:extLst>
          </p:cNvPr>
          <p:cNvSpPr>
            <a:spLocks noGrp="1"/>
          </p:cNvSpPr>
          <p:nvPr>
            <p:ph type="sldNum" sz="quarter" idx="12"/>
          </p:nvPr>
        </p:nvSpPr>
        <p:spPr/>
        <p:txBody>
          <a:bodyPr/>
          <a:lstStyle/>
          <a:p>
            <a:fld id="{E7A2A7EC-45BA-5D42-86F6-DAD841AC1B7C}" type="slidenum">
              <a:rPr lang="en-US" smtClean="0"/>
              <a:t>‹N°›</a:t>
            </a:fld>
            <a:endParaRPr lang="en-US"/>
          </a:p>
        </p:txBody>
      </p:sp>
    </p:spTree>
    <p:extLst>
      <p:ext uri="{BB962C8B-B14F-4D97-AF65-F5344CB8AC3E}">
        <p14:creationId xmlns:p14="http://schemas.microsoft.com/office/powerpoint/2010/main" val="157918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5366-31CE-454D-B20D-4337B8651B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45ACB-42F1-EF48-B645-F06D9E7700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A1451A-8C93-4549-8262-25586E0555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A99B50-8E8B-0843-A73B-48051307A59F}"/>
              </a:ext>
            </a:extLst>
          </p:cNvPr>
          <p:cNvSpPr>
            <a:spLocks noGrp="1"/>
          </p:cNvSpPr>
          <p:nvPr>
            <p:ph type="dt" sz="half" idx="10"/>
          </p:nvPr>
        </p:nvSpPr>
        <p:spPr/>
        <p:txBody>
          <a:bodyPr/>
          <a:lstStyle/>
          <a:p>
            <a:fld id="{DD5E9EEC-2D5D-4A92-8751-CA24411E0939}" type="datetime1">
              <a:rPr lang="en-US" smtClean="0"/>
              <a:t>6/17/2021</a:t>
            </a:fld>
            <a:endParaRPr lang="en-US"/>
          </a:p>
        </p:txBody>
      </p:sp>
      <p:sp>
        <p:nvSpPr>
          <p:cNvPr id="6" name="Footer Placeholder 5">
            <a:extLst>
              <a:ext uri="{FF2B5EF4-FFF2-40B4-BE49-F238E27FC236}">
                <a16:creationId xmlns:a16="http://schemas.microsoft.com/office/drawing/2014/main" id="{4FA9A0E1-E189-7F46-9EF7-02C047C7335A}"/>
              </a:ext>
            </a:extLst>
          </p:cNvPr>
          <p:cNvSpPr>
            <a:spLocks noGrp="1"/>
          </p:cNvSpPr>
          <p:nvPr>
            <p:ph type="ftr" sz="quarter" idx="11"/>
          </p:nvPr>
        </p:nvSpPr>
        <p:spPr/>
        <p:txBody>
          <a:bodyPr/>
          <a:lstStyle/>
          <a:p>
            <a:r>
              <a:rPr lang="en-US"/>
              <a:t>COPYRIGHT © 2021 BY RAPHAEL AMIT AND CHRISTOPH ZOTT   </a:t>
            </a:r>
          </a:p>
        </p:txBody>
      </p:sp>
      <p:sp>
        <p:nvSpPr>
          <p:cNvPr id="7" name="Slide Number Placeholder 6">
            <a:extLst>
              <a:ext uri="{FF2B5EF4-FFF2-40B4-BE49-F238E27FC236}">
                <a16:creationId xmlns:a16="http://schemas.microsoft.com/office/drawing/2014/main" id="{A369BA52-E521-4A4D-B38C-0482AF2B680C}"/>
              </a:ext>
            </a:extLst>
          </p:cNvPr>
          <p:cNvSpPr>
            <a:spLocks noGrp="1"/>
          </p:cNvSpPr>
          <p:nvPr>
            <p:ph type="sldNum" sz="quarter" idx="12"/>
          </p:nvPr>
        </p:nvSpPr>
        <p:spPr/>
        <p:txBody>
          <a:bodyPr/>
          <a:lstStyle/>
          <a:p>
            <a:fld id="{E7A2A7EC-45BA-5D42-86F6-DAD841AC1B7C}" type="slidenum">
              <a:rPr lang="en-US" smtClean="0"/>
              <a:t>‹N°›</a:t>
            </a:fld>
            <a:endParaRPr lang="en-US"/>
          </a:p>
        </p:txBody>
      </p:sp>
    </p:spTree>
    <p:extLst>
      <p:ext uri="{BB962C8B-B14F-4D97-AF65-F5344CB8AC3E}">
        <p14:creationId xmlns:p14="http://schemas.microsoft.com/office/powerpoint/2010/main" val="295673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8476-7AC1-3D48-8B01-B1A51E1EB6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818639-7233-B946-8890-9EEB540E4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D0FC58-E326-3142-98DE-C67209F200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CA2C8E-71A7-0444-B6B9-194B17EE67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6627DD-B8A3-9745-863B-6135F2F129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FEAA80-D4D9-4B41-A454-92E9016747C1}"/>
              </a:ext>
            </a:extLst>
          </p:cNvPr>
          <p:cNvSpPr>
            <a:spLocks noGrp="1"/>
          </p:cNvSpPr>
          <p:nvPr>
            <p:ph type="dt" sz="half" idx="10"/>
          </p:nvPr>
        </p:nvSpPr>
        <p:spPr/>
        <p:txBody>
          <a:bodyPr/>
          <a:lstStyle/>
          <a:p>
            <a:fld id="{97183BAA-EF97-4CA0-98AC-8E2D1B02539B}" type="datetime1">
              <a:rPr lang="en-US" smtClean="0"/>
              <a:t>6/17/2021</a:t>
            </a:fld>
            <a:endParaRPr lang="en-US"/>
          </a:p>
        </p:txBody>
      </p:sp>
      <p:sp>
        <p:nvSpPr>
          <p:cNvPr id="8" name="Footer Placeholder 7">
            <a:extLst>
              <a:ext uri="{FF2B5EF4-FFF2-40B4-BE49-F238E27FC236}">
                <a16:creationId xmlns:a16="http://schemas.microsoft.com/office/drawing/2014/main" id="{EC88EA9E-0C9A-5F46-863B-E30F6223CF40}"/>
              </a:ext>
            </a:extLst>
          </p:cNvPr>
          <p:cNvSpPr>
            <a:spLocks noGrp="1"/>
          </p:cNvSpPr>
          <p:nvPr>
            <p:ph type="ftr" sz="quarter" idx="11"/>
          </p:nvPr>
        </p:nvSpPr>
        <p:spPr/>
        <p:txBody>
          <a:bodyPr/>
          <a:lstStyle/>
          <a:p>
            <a:r>
              <a:rPr lang="en-US"/>
              <a:t>COPYRIGHT © 2021 BY RAPHAEL AMIT AND CHRISTOPH ZOTT   </a:t>
            </a:r>
          </a:p>
        </p:txBody>
      </p:sp>
      <p:sp>
        <p:nvSpPr>
          <p:cNvPr id="9" name="Slide Number Placeholder 8">
            <a:extLst>
              <a:ext uri="{FF2B5EF4-FFF2-40B4-BE49-F238E27FC236}">
                <a16:creationId xmlns:a16="http://schemas.microsoft.com/office/drawing/2014/main" id="{8957C839-E6A9-CF49-9846-44056B27BB77}"/>
              </a:ext>
            </a:extLst>
          </p:cNvPr>
          <p:cNvSpPr>
            <a:spLocks noGrp="1"/>
          </p:cNvSpPr>
          <p:nvPr>
            <p:ph type="sldNum" sz="quarter" idx="12"/>
          </p:nvPr>
        </p:nvSpPr>
        <p:spPr/>
        <p:txBody>
          <a:bodyPr/>
          <a:lstStyle/>
          <a:p>
            <a:fld id="{E7A2A7EC-45BA-5D42-86F6-DAD841AC1B7C}" type="slidenum">
              <a:rPr lang="en-US" smtClean="0"/>
              <a:t>‹N°›</a:t>
            </a:fld>
            <a:endParaRPr lang="en-US"/>
          </a:p>
        </p:txBody>
      </p:sp>
    </p:spTree>
    <p:extLst>
      <p:ext uri="{BB962C8B-B14F-4D97-AF65-F5344CB8AC3E}">
        <p14:creationId xmlns:p14="http://schemas.microsoft.com/office/powerpoint/2010/main" val="89295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6FD5-137F-3A4D-A7B7-5C29A57710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B1C02B-961B-8E4F-9FDC-EB9F93DD6AF3}"/>
              </a:ext>
            </a:extLst>
          </p:cNvPr>
          <p:cNvSpPr>
            <a:spLocks noGrp="1"/>
          </p:cNvSpPr>
          <p:nvPr>
            <p:ph type="dt" sz="half" idx="10"/>
          </p:nvPr>
        </p:nvSpPr>
        <p:spPr/>
        <p:txBody>
          <a:bodyPr/>
          <a:lstStyle/>
          <a:p>
            <a:fld id="{142DCBCA-FACB-45A5-B7C0-536EC602F2CB}" type="datetime1">
              <a:rPr lang="en-US" smtClean="0"/>
              <a:t>6/17/2021</a:t>
            </a:fld>
            <a:endParaRPr lang="en-US"/>
          </a:p>
        </p:txBody>
      </p:sp>
      <p:sp>
        <p:nvSpPr>
          <p:cNvPr id="4" name="Footer Placeholder 3">
            <a:extLst>
              <a:ext uri="{FF2B5EF4-FFF2-40B4-BE49-F238E27FC236}">
                <a16:creationId xmlns:a16="http://schemas.microsoft.com/office/drawing/2014/main" id="{DB8FFFFE-F591-894F-B303-CEF4E3E320C8}"/>
              </a:ext>
            </a:extLst>
          </p:cNvPr>
          <p:cNvSpPr>
            <a:spLocks noGrp="1"/>
          </p:cNvSpPr>
          <p:nvPr>
            <p:ph type="ftr" sz="quarter" idx="11"/>
          </p:nvPr>
        </p:nvSpPr>
        <p:spPr/>
        <p:txBody>
          <a:bodyPr/>
          <a:lstStyle/>
          <a:p>
            <a:r>
              <a:rPr lang="en-US"/>
              <a:t>COPYRIGHT © 2021 BY RAPHAEL AMIT AND CHRISTOPH ZOTT   </a:t>
            </a:r>
          </a:p>
        </p:txBody>
      </p:sp>
      <p:sp>
        <p:nvSpPr>
          <p:cNvPr id="5" name="Slide Number Placeholder 4">
            <a:extLst>
              <a:ext uri="{FF2B5EF4-FFF2-40B4-BE49-F238E27FC236}">
                <a16:creationId xmlns:a16="http://schemas.microsoft.com/office/drawing/2014/main" id="{3F404CF3-1DD6-DE40-9096-E2F5614AC179}"/>
              </a:ext>
            </a:extLst>
          </p:cNvPr>
          <p:cNvSpPr>
            <a:spLocks noGrp="1"/>
          </p:cNvSpPr>
          <p:nvPr>
            <p:ph type="sldNum" sz="quarter" idx="12"/>
          </p:nvPr>
        </p:nvSpPr>
        <p:spPr/>
        <p:txBody>
          <a:bodyPr/>
          <a:lstStyle/>
          <a:p>
            <a:fld id="{E7A2A7EC-45BA-5D42-86F6-DAD841AC1B7C}" type="slidenum">
              <a:rPr lang="en-US" smtClean="0"/>
              <a:t>‹N°›</a:t>
            </a:fld>
            <a:endParaRPr lang="en-US"/>
          </a:p>
        </p:txBody>
      </p:sp>
    </p:spTree>
    <p:extLst>
      <p:ext uri="{BB962C8B-B14F-4D97-AF65-F5344CB8AC3E}">
        <p14:creationId xmlns:p14="http://schemas.microsoft.com/office/powerpoint/2010/main" val="405147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3AAF5-694F-3B4A-9505-752922670A52}"/>
              </a:ext>
            </a:extLst>
          </p:cNvPr>
          <p:cNvSpPr>
            <a:spLocks noGrp="1"/>
          </p:cNvSpPr>
          <p:nvPr>
            <p:ph type="dt" sz="half" idx="10"/>
          </p:nvPr>
        </p:nvSpPr>
        <p:spPr/>
        <p:txBody>
          <a:bodyPr/>
          <a:lstStyle/>
          <a:p>
            <a:fld id="{4720AB34-F8DE-4215-8B4B-6271F0D3803A}" type="datetime1">
              <a:rPr lang="en-US" smtClean="0"/>
              <a:t>6/17/2021</a:t>
            </a:fld>
            <a:endParaRPr lang="en-US"/>
          </a:p>
        </p:txBody>
      </p:sp>
      <p:sp>
        <p:nvSpPr>
          <p:cNvPr id="3" name="Footer Placeholder 2">
            <a:extLst>
              <a:ext uri="{FF2B5EF4-FFF2-40B4-BE49-F238E27FC236}">
                <a16:creationId xmlns:a16="http://schemas.microsoft.com/office/drawing/2014/main" id="{B7A357FC-CBA5-2A4E-851E-2B1032184A8C}"/>
              </a:ext>
            </a:extLst>
          </p:cNvPr>
          <p:cNvSpPr>
            <a:spLocks noGrp="1"/>
          </p:cNvSpPr>
          <p:nvPr>
            <p:ph type="ftr" sz="quarter" idx="11"/>
          </p:nvPr>
        </p:nvSpPr>
        <p:spPr/>
        <p:txBody>
          <a:bodyPr/>
          <a:lstStyle/>
          <a:p>
            <a:r>
              <a:rPr lang="en-US"/>
              <a:t>COPYRIGHT © 2021 BY RAPHAEL AMIT AND CHRISTOPH ZOTT   </a:t>
            </a:r>
          </a:p>
        </p:txBody>
      </p:sp>
      <p:sp>
        <p:nvSpPr>
          <p:cNvPr id="4" name="Slide Number Placeholder 3">
            <a:extLst>
              <a:ext uri="{FF2B5EF4-FFF2-40B4-BE49-F238E27FC236}">
                <a16:creationId xmlns:a16="http://schemas.microsoft.com/office/drawing/2014/main" id="{A2AC8A81-2A3C-2C43-8410-BA9774D830D9}"/>
              </a:ext>
            </a:extLst>
          </p:cNvPr>
          <p:cNvSpPr>
            <a:spLocks noGrp="1"/>
          </p:cNvSpPr>
          <p:nvPr>
            <p:ph type="sldNum" sz="quarter" idx="12"/>
          </p:nvPr>
        </p:nvSpPr>
        <p:spPr/>
        <p:txBody>
          <a:bodyPr/>
          <a:lstStyle/>
          <a:p>
            <a:fld id="{E7A2A7EC-45BA-5D42-86F6-DAD841AC1B7C}" type="slidenum">
              <a:rPr lang="en-US" smtClean="0"/>
              <a:t>‹N°›</a:t>
            </a:fld>
            <a:endParaRPr lang="en-US"/>
          </a:p>
        </p:txBody>
      </p:sp>
    </p:spTree>
    <p:extLst>
      <p:ext uri="{BB962C8B-B14F-4D97-AF65-F5344CB8AC3E}">
        <p14:creationId xmlns:p14="http://schemas.microsoft.com/office/powerpoint/2010/main" val="178990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7F0CC-18C6-CB49-BEBE-7912EF563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EF2770-90C9-7546-803E-A668E20FA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D058-09B7-CF4F-8BD1-FD1C6B589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B8C1A-4A62-104E-9DEC-7DFD89515084}"/>
              </a:ext>
            </a:extLst>
          </p:cNvPr>
          <p:cNvSpPr>
            <a:spLocks noGrp="1"/>
          </p:cNvSpPr>
          <p:nvPr>
            <p:ph type="dt" sz="half" idx="10"/>
          </p:nvPr>
        </p:nvSpPr>
        <p:spPr/>
        <p:txBody>
          <a:bodyPr/>
          <a:lstStyle/>
          <a:p>
            <a:fld id="{665F96DD-BC0C-42F6-AFB1-37AA1A9A3B9E}" type="datetime1">
              <a:rPr lang="en-US" smtClean="0"/>
              <a:t>6/17/2021</a:t>
            </a:fld>
            <a:endParaRPr lang="en-US"/>
          </a:p>
        </p:txBody>
      </p:sp>
      <p:sp>
        <p:nvSpPr>
          <p:cNvPr id="6" name="Footer Placeholder 5">
            <a:extLst>
              <a:ext uri="{FF2B5EF4-FFF2-40B4-BE49-F238E27FC236}">
                <a16:creationId xmlns:a16="http://schemas.microsoft.com/office/drawing/2014/main" id="{3AE01C10-5348-904E-8DDB-AEE57D192B9F}"/>
              </a:ext>
            </a:extLst>
          </p:cNvPr>
          <p:cNvSpPr>
            <a:spLocks noGrp="1"/>
          </p:cNvSpPr>
          <p:nvPr>
            <p:ph type="ftr" sz="quarter" idx="11"/>
          </p:nvPr>
        </p:nvSpPr>
        <p:spPr/>
        <p:txBody>
          <a:bodyPr/>
          <a:lstStyle/>
          <a:p>
            <a:r>
              <a:rPr lang="en-US"/>
              <a:t>COPYRIGHT © 2021 BY RAPHAEL AMIT AND CHRISTOPH ZOTT   </a:t>
            </a:r>
          </a:p>
        </p:txBody>
      </p:sp>
      <p:sp>
        <p:nvSpPr>
          <p:cNvPr id="7" name="Slide Number Placeholder 6">
            <a:extLst>
              <a:ext uri="{FF2B5EF4-FFF2-40B4-BE49-F238E27FC236}">
                <a16:creationId xmlns:a16="http://schemas.microsoft.com/office/drawing/2014/main" id="{A237D71E-6E3E-2341-ACED-EBA5D5D3E9D1}"/>
              </a:ext>
            </a:extLst>
          </p:cNvPr>
          <p:cNvSpPr>
            <a:spLocks noGrp="1"/>
          </p:cNvSpPr>
          <p:nvPr>
            <p:ph type="sldNum" sz="quarter" idx="12"/>
          </p:nvPr>
        </p:nvSpPr>
        <p:spPr/>
        <p:txBody>
          <a:bodyPr/>
          <a:lstStyle/>
          <a:p>
            <a:fld id="{E7A2A7EC-45BA-5D42-86F6-DAD841AC1B7C}" type="slidenum">
              <a:rPr lang="en-US" smtClean="0"/>
              <a:t>‹N°›</a:t>
            </a:fld>
            <a:endParaRPr lang="en-US"/>
          </a:p>
        </p:txBody>
      </p:sp>
    </p:spTree>
    <p:extLst>
      <p:ext uri="{BB962C8B-B14F-4D97-AF65-F5344CB8AC3E}">
        <p14:creationId xmlns:p14="http://schemas.microsoft.com/office/powerpoint/2010/main" val="294522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7F2-56A2-4D40-B61A-97E85A6A37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209B12-BE17-6A40-BE74-77528EEEF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B3D235-105C-C14A-88D4-531ADA240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B228B-A3C6-8043-9881-5E56A6CC10CD}"/>
              </a:ext>
            </a:extLst>
          </p:cNvPr>
          <p:cNvSpPr>
            <a:spLocks noGrp="1"/>
          </p:cNvSpPr>
          <p:nvPr>
            <p:ph type="dt" sz="half" idx="10"/>
          </p:nvPr>
        </p:nvSpPr>
        <p:spPr/>
        <p:txBody>
          <a:bodyPr/>
          <a:lstStyle/>
          <a:p>
            <a:fld id="{1DB32A24-A294-4B87-A09A-73BAB6D20C4B}" type="datetime1">
              <a:rPr lang="en-US" smtClean="0"/>
              <a:t>6/17/2021</a:t>
            </a:fld>
            <a:endParaRPr lang="en-US"/>
          </a:p>
        </p:txBody>
      </p:sp>
      <p:sp>
        <p:nvSpPr>
          <p:cNvPr id="6" name="Footer Placeholder 5">
            <a:extLst>
              <a:ext uri="{FF2B5EF4-FFF2-40B4-BE49-F238E27FC236}">
                <a16:creationId xmlns:a16="http://schemas.microsoft.com/office/drawing/2014/main" id="{438AD5A5-9B57-D742-88D2-E420B3C99F9C}"/>
              </a:ext>
            </a:extLst>
          </p:cNvPr>
          <p:cNvSpPr>
            <a:spLocks noGrp="1"/>
          </p:cNvSpPr>
          <p:nvPr>
            <p:ph type="ftr" sz="quarter" idx="11"/>
          </p:nvPr>
        </p:nvSpPr>
        <p:spPr/>
        <p:txBody>
          <a:bodyPr/>
          <a:lstStyle/>
          <a:p>
            <a:r>
              <a:rPr lang="en-US"/>
              <a:t>COPYRIGHT © 2021 BY RAPHAEL AMIT AND CHRISTOPH ZOTT   </a:t>
            </a:r>
          </a:p>
        </p:txBody>
      </p:sp>
      <p:sp>
        <p:nvSpPr>
          <p:cNvPr id="7" name="Slide Number Placeholder 6">
            <a:extLst>
              <a:ext uri="{FF2B5EF4-FFF2-40B4-BE49-F238E27FC236}">
                <a16:creationId xmlns:a16="http://schemas.microsoft.com/office/drawing/2014/main" id="{4D2A0A2E-D9C3-6744-B474-445C5DF669EA}"/>
              </a:ext>
            </a:extLst>
          </p:cNvPr>
          <p:cNvSpPr>
            <a:spLocks noGrp="1"/>
          </p:cNvSpPr>
          <p:nvPr>
            <p:ph type="sldNum" sz="quarter" idx="12"/>
          </p:nvPr>
        </p:nvSpPr>
        <p:spPr/>
        <p:txBody>
          <a:bodyPr/>
          <a:lstStyle/>
          <a:p>
            <a:fld id="{E7A2A7EC-45BA-5D42-86F6-DAD841AC1B7C}" type="slidenum">
              <a:rPr lang="en-US" smtClean="0"/>
              <a:t>‹N°›</a:t>
            </a:fld>
            <a:endParaRPr lang="en-US"/>
          </a:p>
        </p:txBody>
      </p:sp>
    </p:spTree>
    <p:extLst>
      <p:ext uri="{BB962C8B-B14F-4D97-AF65-F5344CB8AC3E}">
        <p14:creationId xmlns:p14="http://schemas.microsoft.com/office/powerpoint/2010/main" val="16643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D0F223-202D-CA49-812E-ADB4B481B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B4138B-E99A-164C-9967-0698E5F11C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0AB8C-D1EB-2B44-9608-A186212BD3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BE556-4ACD-4D01-AFCC-9D8B84F7E6B1}" type="datetime1">
              <a:rPr lang="en-US" smtClean="0"/>
              <a:t>6/17/2021</a:t>
            </a:fld>
            <a:endParaRPr lang="en-US"/>
          </a:p>
        </p:txBody>
      </p:sp>
      <p:sp>
        <p:nvSpPr>
          <p:cNvPr id="5" name="Footer Placeholder 4">
            <a:extLst>
              <a:ext uri="{FF2B5EF4-FFF2-40B4-BE49-F238E27FC236}">
                <a16:creationId xmlns:a16="http://schemas.microsoft.com/office/drawing/2014/main" id="{53BE7EF5-63F0-BA4F-B6A5-90D4C7B4E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2021 BY RAPHAEL AMIT AND CHRISTOPH ZOTT   </a:t>
            </a:r>
            <a:endParaRPr lang="en-US" dirty="0"/>
          </a:p>
        </p:txBody>
      </p:sp>
      <p:sp>
        <p:nvSpPr>
          <p:cNvPr id="6" name="Slide Number Placeholder 5">
            <a:extLst>
              <a:ext uri="{FF2B5EF4-FFF2-40B4-BE49-F238E27FC236}">
                <a16:creationId xmlns:a16="http://schemas.microsoft.com/office/drawing/2014/main" id="{17F49F0F-CBBE-3B4F-8CFD-36308015B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27BC8C1A-0D08-0146-9A45-0530F52BC751}"/>
              </a:ext>
            </a:extLst>
          </p:cNvPr>
          <p:cNvPicPr>
            <a:picLocks noChangeAspect="1"/>
          </p:cNvPicPr>
          <p:nvPr userDrawn="1"/>
        </p:nvPicPr>
        <p:blipFill>
          <a:blip r:embed="rId13"/>
          <a:stretch>
            <a:fillRect/>
          </a:stretch>
        </p:blipFill>
        <p:spPr>
          <a:xfrm>
            <a:off x="10811565" y="5447881"/>
            <a:ext cx="542235" cy="818775"/>
          </a:xfrm>
          <a:prstGeom prst="rect">
            <a:avLst/>
          </a:prstGeom>
        </p:spPr>
      </p:pic>
    </p:spTree>
    <p:extLst>
      <p:ext uri="{BB962C8B-B14F-4D97-AF65-F5344CB8AC3E}">
        <p14:creationId xmlns:p14="http://schemas.microsoft.com/office/powerpoint/2010/main" val="386936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legraph.co.uk/technology/apple/11181717/Apples-iPod-turns-13.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s://www.theverge.com/2015/6/11/8765103/itunes-icon-el-capitan-apple-logo-throwback" TargetMode="Externa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hyperlink" Target="https://www.amazon.es/Direct-Dell-Strategies-Revolutionized-Industry/dp/000653127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upload.wikimedia.org/wikipedia/commons/thumb/4/48/Dell_Logo.svg/768px-Dell_Logo.svg.png" TargetMode="Externa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photos/iZ4QZFbQ2S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upload.wikimedia.org/wikipedia/commons/thumb/4/48/Dell_Logo.svg/768px-Dell_Logo.svg.png" TargetMode="Externa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hyperlink" Target="https://www.hilti.es/content/hilti/E2/ES/es/empresa/prensa-noticias/notas-prensa-noticias/hilti-Ottobock-asociacion.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hyperlink" Target="https://images.ctfassets.net/37l920h5or7f/1VR43iWEPnMkLPWY7QoI8T/ad3c0a10d67a9861d86fc3abbe341132/Uber-Asset-Logo-34.jpg?fm=jpg&amp;q=70&amp;w=1600"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hyperlink" Target="https://upload.wikimedia.org/wikipedia/commons/thumb/6/69/Airbnb_Logo_B%C3%A9lo.svg/1024px-Airbnb_Logo_B%C3%A9lo.svg.png" TargetMode="Externa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mashable.com/2016/02/10/kasparov-deep-blue/?europe=tru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about.netflix.com/images/logo.png" TargetMode="External"/><Relationship Id="rId7" Type="http://schemas.openxmlformats.org/officeDocument/2006/relationships/hyperlink" Target="https://upload.wikimedia.org/wikipedia/commons/thumb/4/46/Blockbuster_logo.svg/1200px-Blockbuster_logo.svg.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qz.com/877829/netflix-nflx-hasnt-forgotten-about-its-4-3-million-dvd-subscribers-its-giving-them-a-new-app/"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0">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E6C997-F594-594E-B0C1-E6CA868E1AAF}"/>
              </a:ext>
            </a:extLst>
          </p:cNvPr>
          <p:cNvSpPr>
            <a:spLocks noGrp="1"/>
          </p:cNvSpPr>
          <p:nvPr>
            <p:ph type="ctrTitle"/>
          </p:nvPr>
        </p:nvSpPr>
        <p:spPr>
          <a:xfrm>
            <a:off x="586398" y="1626125"/>
            <a:ext cx="5936321" cy="3163224"/>
          </a:xfrm>
        </p:spPr>
        <p:txBody>
          <a:bodyPr anchor="t">
            <a:noAutofit/>
          </a:bodyPr>
          <a:lstStyle/>
          <a:p>
            <a:pPr algn="l"/>
            <a:r>
              <a:rPr lang="en-US" sz="4000" b="1" dirty="0">
                <a:latin typeface="Arial" panose="020B0604020202020204" pitchFamily="34" charset="0"/>
                <a:cs typeface="Arial" panose="020B0604020202020204" pitchFamily="34" charset="0"/>
              </a:rPr>
              <a:t>Chapter 1</a:t>
            </a:r>
            <a:br>
              <a:rPr lang="en-US" sz="3000" b="1" dirty="0">
                <a:latin typeface="Arial" panose="020B0604020202020204" pitchFamily="34" charset="0"/>
                <a:cs typeface="Arial" panose="020B0604020202020204" pitchFamily="34" charset="0"/>
              </a:rPr>
            </a:b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Why Do Business Models Matter?</a:t>
            </a:r>
            <a:br>
              <a:rPr lang="en-US" sz="1000" dirty="0">
                <a:latin typeface="Arial" panose="020B0604020202020204" pitchFamily="34" charset="0"/>
                <a:cs typeface="Arial" panose="020B0604020202020204" pitchFamily="34" charset="0"/>
              </a:rPr>
            </a:b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The “What, How, Who, and Why” Framework for Understanding Any Business Model</a:t>
            </a:r>
          </a:p>
        </p:txBody>
      </p:sp>
      <p:sp>
        <p:nvSpPr>
          <p:cNvPr id="3" name="Footer Placeholder 2">
            <a:extLst>
              <a:ext uri="{FF2B5EF4-FFF2-40B4-BE49-F238E27FC236}">
                <a16:creationId xmlns:a16="http://schemas.microsoft.com/office/drawing/2014/main" id="{E2D1F2E3-17BA-D84E-A3FB-93B50A35009F}"/>
              </a:ext>
            </a:extLst>
          </p:cNvPr>
          <p:cNvSpPr>
            <a:spLocks noGrp="1"/>
          </p:cNvSpPr>
          <p:nvPr>
            <p:ph type="ftr" sz="quarter" idx="11"/>
          </p:nvPr>
        </p:nvSpPr>
        <p:spPr>
          <a:xfrm>
            <a:off x="1618919" y="6492237"/>
            <a:ext cx="4115118" cy="365760"/>
          </a:xfrm>
        </p:spPr>
        <p:txBody>
          <a:bodyP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Copyright © 2021 By Raphael Amit And Christoph </a:t>
            </a:r>
            <a:r>
              <a:rPr kumimoji="0" lang="en-US" sz="1000" b="0" i="0" u="none" strike="noStrike" kern="1200" cap="none" spc="0" normalizeH="0" baseline="0" noProof="0" dirty="0" err="1">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Zott</a:t>
            </a:r>
            <a:r>
              <a:rPr kumimoji="0" lang="en-US" sz="10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a:t>
            </a:r>
          </a:p>
        </p:txBody>
      </p:sp>
      <p:sp>
        <p:nvSpPr>
          <p:cNvPr id="48" name="Rectangle 4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Une image contenant texte&#10;&#10;Description générée automatiquement">
            <a:extLst>
              <a:ext uri="{FF2B5EF4-FFF2-40B4-BE49-F238E27FC236}">
                <a16:creationId xmlns:a16="http://schemas.microsoft.com/office/drawing/2014/main" id="{0D2E64B9-1750-4443-B3D1-D943E113591B}"/>
              </a:ext>
            </a:extLst>
          </p:cNvPr>
          <p:cNvPicPr>
            <a:picLocks noChangeAspect="1"/>
          </p:cNvPicPr>
          <p:nvPr/>
        </p:nvPicPr>
        <p:blipFill rotWithShape="1">
          <a:blip r:embed="rId3"/>
          <a:srcRect r="1" b="18251"/>
          <a:stretch/>
        </p:blipFill>
        <p:spPr>
          <a:xfrm>
            <a:off x="6096000" y="82965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86675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AACBC-2EFE-3642-9363-C0B1791EEB20}"/>
              </a:ext>
            </a:extLst>
          </p:cNvPr>
          <p:cNvSpPr>
            <a:spLocks noGrp="1"/>
          </p:cNvSpPr>
          <p:nvPr>
            <p:ph type="title"/>
          </p:nvPr>
        </p:nvSpPr>
        <p:spPr>
          <a:xfrm>
            <a:off x="1040385" y="35309"/>
            <a:ext cx="4959603" cy="1642969"/>
          </a:xfrm>
        </p:spPr>
        <p:txBody>
          <a:bodyPr vert="horz" lIns="91440" tIns="45720" rIns="91440" bIns="45720" rtlCol="0" anchor="b">
            <a:normAutofit/>
          </a:bodyPr>
          <a:lstStyle/>
          <a:p>
            <a:r>
              <a:rPr lang="en-US" sz="4000" kern="1200" dirty="0">
                <a:solidFill>
                  <a:schemeClr val="tx1"/>
                </a:solidFill>
                <a:latin typeface="Arial" panose="020B0604020202020204" pitchFamily="34" charset="0"/>
                <a:cs typeface="Arial" panose="020B0604020202020204" pitchFamily="34" charset="0"/>
              </a:rPr>
              <a:t>What Is A Business Model? </a:t>
            </a:r>
          </a:p>
        </p:txBody>
      </p:sp>
      <p:sp>
        <p:nvSpPr>
          <p:cNvPr id="10" name="Content Placeholder 9">
            <a:extLst>
              <a:ext uri="{FF2B5EF4-FFF2-40B4-BE49-F238E27FC236}">
                <a16:creationId xmlns:a16="http://schemas.microsoft.com/office/drawing/2014/main" id="{6CAA38DC-5181-8047-A320-78CFD0F8772C}"/>
              </a:ext>
            </a:extLst>
          </p:cNvPr>
          <p:cNvSpPr>
            <a:spLocks noGrp="1"/>
          </p:cNvSpPr>
          <p:nvPr>
            <p:ph sz="half" idx="1"/>
          </p:nvPr>
        </p:nvSpPr>
        <p:spPr>
          <a:xfrm>
            <a:off x="1040385" y="2278254"/>
            <a:ext cx="5201023" cy="3522569"/>
          </a:xfrm>
        </p:spPr>
        <p:txBody>
          <a:bodyPr vert="horz" lIns="91440" tIns="45720" rIns="91440" bIns="45720" rtlCol="0" anchor="t">
            <a:noAutofit/>
          </a:bodyPr>
          <a:lstStyle/>
          <a:p>
            <a:r>
              <a:rPr lang="en-US" sz="2500" dirty="0">
                <a:latin typeface="Arial" panose="020B0604020202020204" pitchFamily="34" charset="0"/>
                <a:cs typeface="Arial" panose="020B0604020202020204" pitchFamily="34" charset="0"/>
              </a:rPr>
              <a:t>A business model is designed to capture a market opportunity and create value for </a:t>
            </a:r>
            <a:r>
              <a:rPr lang="en-US" sz="2500" i="1" dirty="0">
                <a:latin typeface="Arial" panose="020B0604020202020204" pitchFamily="34" charset="0"/>
                <a:cs typeface="Arial" panose="020B0604020202020204" pitchFamily="34" charset="0"/>
              </a:rPr>
              <a:t>all</a:t>
            </a:r>
            <a:r>
              <a:rPr lang="en-US" sz="2500" dirty="0">
                <a:latin typeface="Arial" panose="020B0604020202020204" pitchFamily="34" charset="0"/>
                <a:cs typeface="Arial" panose="020B0604020202020204" pitchFamily="34" charset="0"/>
              </a:rPr>
              <a:t> stakeholders</a:t>
            </a:r>
          </a:p>
          <a:p>
            <a:pPr>
              <a:spcBef>
                <a:spcPts val="1800"/>
              </a:spcBef>
            </a:pPr>
            <a:r>
              <a:rPr lang="en-US" sz="2500" b="1" dirty="0">
                <a:latin typeface="Arial" panose="020B0604020202020204" pitchFamily="34" charset="0"/>
                <a:cs typeface="Arial" panose="020B0604020202020204" pitchFamily="34" charset="0"/>
              </a:rPr>
              <a:t>Four dimensions</a:t>
            </a:r>
            <a:r>
              <a:rPr lang="en-US" sz="2500" dirty="0">
                <a:latin typeface="Arial" panose="020B0604020202020204" pitchFamily="34" charset="0"/>
                <a:cs typeface="Arial" panose="020B0604020202020204" pitchFamily="34" charset="0"/>
              </a:rPr>
              <a:t>: </a:t>
            </a:r>
          </a:p>
          <a:p>
            <a:pPr lvl="1"/>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i</a:t>
            </a: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Content (</a:t>
            </a:r>
            <a:r>
              <a:rPr lang="en-US" sz="2500" b="1" i="1" dirty="0">
                <a:latin typeface="Arial" panose="020B0604020202020204" pitchFamily="34" charset="0"/>
                <a:cs typeface="Arial" panose="020B0604020202020204" pitchFamily="34" charset="0"/>
              </a:rPr>
              <a:t>What</a:t>
            </a:r>
            <a:r>
              <a:rPr lang="en-US" sz="2500" b="1" dirty="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a:p>
            <a:pPr lvl="1"/>
            <a:r>
              <a:rPr lang="en-US" sz="2500" dirty="0">
                <a:latin typeface="Arial" panose="020B0604020202020204" pitchFamily="34" charset="0"/>
                <a:cs typeface="Arial" panose="020B0604020202020204" pitchFamily="34" charset="0"/>
              </a:rPr>
              <a:t>(ii) </a:t>
            </a:r>
            <a:r>
              <a:rPr lang="en-US" sz="2500" b="1" dirty="0">
                <a:latin typeface="Arial" panose="020B0604020202020204" pitchFamily="34" charset="0"/>
                <a:cs typeface="Arial" panose="020B0604020202020204" pitchFamily="34" charset="0"/>
              </a:rPr>
              <a:t>Structure (</a:t>
            </a:r>
            <a:r>
              <a:rPr lang="en-US" sz="2500" b="1" i="1" dirty="0">
                <a:latin typeface="Arial" panose="020B0604020202020204" pitchFamily="34" charset="0"/>
                <a:cs typeface="Arial" panose="020B0604020202020204" pitchFamily="34" charset="0"/>
              </a:rPr>
              <a:t>How</a:t>
            </a:r>
            <a:r>
              <a:rPr lang="en-US" sz="2500" b="1" dirty="0">
                <a:latin typeface="Arial" panose="020B0604020202020204" pitchFamily="34" charset="0"/>
                <a:cs typeface="Arial" panose="020B0604020202020204" pitchFamily="34" charset="0"/>
              </a:rPr>
              <a:t>)</a:t>
            </a:r>
          </a:p>
          <a:p>
            <a:pPr lvl="1"/>
            <a:r>
              <a:rPr lang="en-US" sz="2500" dirty="0">
                <a:latin typeface="Arial" panose="020B0604020202020204" pitchFamily="34" charset="0"/>
                <a:cs typeface="Arial" panose="020B0604020202020204" pitchFamily="34" charset="0"/>
              </a:rPr>
              <a:t>(iii) </a:t>
            </a:r>
            <a:r>
              <a:rPr lang="en-US" sz="2500" b="1" dirty="0">
                <a:latin typeface="Arial" panose="020B0604020202020204" pitchFamily="34" charset="0"/>
                <a:cs typeface="Arial" panose="020B0604020202020204" pitchFamily="34" charset="0"/>
              </a:rPr>
              <a:t>Governance (</a:t>
            </a:r>
            <a:r>
              <a:rPr lang="en-US" sz="2500" b="1" i="1" dirty="0">
                <a:latin typeface="Arial" panose="020B0604020202020204" pitchFamily="34" charset="0"/>
                <a:cs typeface="Arial" panose="020B0604020202020204" pitchFamily="34" charset="0"/>
              </a:rPr>
              <a:t>Who</a:t>
            </a:r>
            <a:r>
              <a:rPr lang="en-US" sz="2500" b="1" dirty="0">
                <a:latin typeface="Arial" panose="020B0604020202020204" pitchFamily="34" charset="0"/>
                <a:cs typeface="Arial" panose="020B0604020202020204" pitchFamily="34" charset="0"/>
              </a:rPr>
              <a:t>)</a:t>
            </a:r>
          </a:p>
          <a:p>
            <a:pPr lvl="1"/>
            <a:r>
              <a:rPr lang="en-US" sz="2500" dirty="0">
                <a:latin typeface="Arial" panose="020B0604020202020204" pitchFamily="34" charset="0"/>
                <a:cs typeface="Arial" panose="020B0604020202020204" pitchFamily="34" charset="0"/>
              </a:rPr>
              <a:t>(iv) </a:t>
            </a:r>
            <a:r>
              <a:rPr lang="en-US" sz="2500" b="1" dirty="0">
                <a:latin typeface="Arial" panose="020B0604020202020204" pitchFamily="34" charset="0"/>
                <a:cs typeface="Arial" panose="020B0604020202020204" pitchFamily="34" charset="0"/>
              </a:rPr>
              <a:t>Value logic (</a:t>
            </a:r>
            <a:r>
              <a:rPr lang="en-US" sz="2500" b="1" i="1" dirty="0">
                <a:latin typeface="Arial" panose="020B0604020202020204" pitchFamily="34" charset="0"/>
                <a:cs typeface="Arial" panose="020B0604020202020204" pitchFamily="34" charset="0"/>
              </a:rPr>
              <a:t>Why</a:t>
            </a:r>
            <a:r>
              <a:rPr lang="en-US" sz="2500" b="1" dirty="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p:txBody>
      </p:sp>
      <p:pic>
        <p:nvPicPr>
          <p:cNvPr id="8" name="Content Placeholder 5">
            <a:extLst>
              <a:ext uri="{FF2B5EF4-FFF2-40B4-BE49-F238E27FC236}">
                <a16:creationId xmlns:a16="http://schemas.microsoft.com/office/drawing/2014/main" id="{38433A00-E8DE-F347-B5F7-0816DF6AAE63}"/>
              </a:ext>
            </a:extLst>
          </p:cNvPr>
          <p:cNvPicPr>
            <a:picLocks noGrp="1" noChangeAspect="1"/>
          </p:cNvPicPr>
          <p:nvPr>
            <p:ph sz="half" idx="2"/>
          </p:nvPr>
        </p:nvPicPr>
        <p:blipFill>
          <a:blip r:embed="rId4"/>
          <a:stretch>
            <a:fillRect/>
          </a:stretch>
        </p:blipFill>
        <p:spPr>
          <a:xfrm>
            <a:off x="6081010" y="35309"/>
            <a:ext cx="5971758" cy="5837258"/>
          </a:xfrm>
          <a:prstGeom prst="rect">
            <a:avLst/>
          </a:prstGeom>
        </p:spPr>
      </p:pic>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E182426C-F895-E94E-9A3E-52C8A6360CD0}"/>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7A2A7EC-45BA-5D42-86F6-DAD841AC1B7C}" type="slidenum">
              <a:rPr kumimoji="0" lang="en-US" sz="1100"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10</a:t>
            </a:fld>
            <a:endParaRPr kumimoji="0" lang="en-US" sz="1100" b="0" i="0" u="none" strike="noStrike" cap="none" spc="0" normalizeH="0" baseline="0" noProof="0">
              <a:ln>
                <a:noFill/>
              </a:ln>
              <a:solidFill>
                <a:srgbClr val="FFFFFF"/>
              </a:solidFill>
              <a:effectLst/>
              <a:uLnTx/>
              <a:uFillTx/>
            </a:endParaRPr>
          </a:p>
        </p:txBody>
      </p:sp>
      <p:sp>
        <p:nvSpPr>
          <p:cNvPr id="5" name="TextBox 4">
            <a:extLst>
              <a:ext uri="{FF2B5EF4-FFF2-40B4-BE49-F238E27FC236}">
                <a16:creationId xmlns:a16="http://schemas.microsoft.com/office/drawing/2014/main" id="{5C7DB884-41E4-384B-B89A-E8E3D60F5362}"/>
              </a:ext>
            </a:extLst>
          </p:cNvPr>
          <p:cNvSpPr txBox="1"/>
          <p:nvPr/>
        </p:nvSpPr>
        <p:spPr>
          <a:xfrm>
            <a:off x="6512442" y="6057486"/>
            <a:ext cx="5201023" cy="290914"/>
          </a:xfrm>
          <a:prstGeom prst="rect">
            <a:avLst/>
          </a:prstGeom>
          <a:noFill/>
          <a:ln>
            <a:noFill/>
          </a:ln>
        </p:spPr>
        <p:txBody>
          <a:bodyPr wrap="square" rtlCol="0">
            <a:noAutofit/>
          </a:bodyPr>
          <a:lstStyle/>
          <a:p>
            <a:pPr marL="0" marR="0" lvl="0" indent="0" algn="ctr" defTabSz="914400" rtl="0" eaLnBrk="1" fontAlgn="auto" latinLnBrk="0" hangingPunct="1">
              <a:spcBef>
                <a:spcPts val="0"/>
              </a:spcBef>
              <a:spcAft>
                <a:spcPts val="600"/>
              </a:spcAft>
              <a:buClrTx/>
              <a:buSzTx/>
              <a:buFontTx/>
              <a:buNone/>
              <a:tabLst/>
              <a:defRPr/>
            </a:pPr>
            <a:r>
              <a:rPr kumimoji="0" lang="en-US" sz="1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Figure 1.4: Business Model Framework</a:t>
            </a:r>
          </a:p>
        </p:txBody>
      </p:sp>
      <p:sp>
        <p:nvSpPr>
          <p:cNvPr id="11" name="Footer Placeholder 2">
            <a:extLst>
              <a:ext uri="{FF2B5EF4-FFF2-40B4-BE49-F238E27FC236}">
                <a16:creationId xmlns:a16="http://schemas.microsoft.com/office/drawing/2014/main" id="{9C786FB6-C7AF-41CC-AC9A-74CB7B377054}"/>
              </a:ext>
            </a:extLst>
          </p:cNvPr>
          <p:cNvSpPr txBox="1">
            <a:spLocks/>
          </p:cNvSpPr>
          <p:nvPr/>
        </p:nvSpPr>
        <p:spPr>
          <a:xfrm>
            <a:off x="6096000" y="6446305"/>
            <a:ext cx="4114800" cy="365760"/>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00" dirty="0">
                <a:solidFill>
                  <a:srgbClr val="E7E6E6">
                    <a:lumMod val="75000"/>
                  </a:srgbClr>
                </a:solidFill>
                <a:latin typeface="Arial" panose="020B0604020202020204" pitchFamily="34" charset="0"/>
                <a:cs typeface="Arial" panose="020B0604020202020204" pitchFamily="34" charset="0"/>
              </a:rPr>
              <a:t>Copyright © 2021 By Raphael Amit And Christoph </a:t>
            </a:r>
            <a:r>
              <a:rPr lang="en-US" sz="1000" dirty="0" err="1">
                <a:solidFill>
                  <a:srgbClr val="E7E6E6">
                    <a:lumMod val="75000"/>
                  </a:srgbClr>
                </a:solidFill>
                <a:latin typeface="Arial" panose="020B0604020202020204" pitchFamily="34" charset="0"/>
                <a:cs typeface="Arial" panose="020B0604020202020204" pitchFamily="34" charset="0"/>
              </a:rPr>
              <a:t>Zott</a:t>
            </a:r>
            <a:r>
              <a:rPr lang="en-US" sz="1000" dirty="0">
                <a:solidFill>
                  <a:srgbClr val="E7E6E6">
                    <a:lumMod val="75000"/>
                  </a:srgb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6859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AACBC-2EFE-3642-9363-C0B1791EEB20}"/>
              </a:ext>
            </a:extLst>
          </p:cNvPr>
          <p:cNvSpPr>
            <a:spLocks noGrp="1"/>
          </p:cNvSpPr>
          <p:nvPr>
            <p:ph type="title"/>
          </p:nvPr>
        </p:nvSpPr>
        <p:spPr>
          <a:xfrm>
            <a:off x="1070201" y="479175"/>
            <a:ext cx="9503588" cy="551604"/>
          </a:xfrm>
        </p:spPr>
        <p:txBody>
          <a:bodyPr vert="horz" lIns="91440" tIns="45720" rIns="91440" bIns="45720" rtlCol="0" anchor="b">
            <a:noAutofit/>
          </a:bodyPr>
          <a:lstStyle/>
          <a:p>
            <a:r>
              <a:rPr lang="en-US" sz="4000" kern="1200" dirty="0">
                <a:solidFill>
                  <a:schemeClr val="tx1"/>
                </a:solidFill>
                <a:latin typeface="Arial" panose="020B0604020202020204" pitchFamily="34" charset="0"/>
                <a:cs typeface="Arial" panose="020B0604020202020204" pitchFamily="34" charset="0"/>
              </a:rPr>
              <a:t>A Business </a:t>
            </a:r>
            <a:r>
              <a:rPr lang="en-US" sz="4000" dirty="0">
                <a:latin typeface="Arial" panose="020B0604020202020204" pitchFamily="34" charset="0"/>
                <a:cs typeface="Arial" panose="020B0604020202020204" pitchFamily="34" charset="0"/>
              </a:rPr>
              <a:t>Model Is An Activity System </a:t>
            </a:r>
            <a:endParaRPr lang="en-US" sz="4000" kern="1200" dirty="0">
              <a:solidFill>
                <a:schemeClr val="tx1"/>
              </a:solidFill>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6CAA38DC-5181-8047-A320-78CFD0F8772C}"/>
              </a:ext>
            </a:extLst>
          </p:cNvPr>
          <p:cNvSpPr>
            <a:spLocks noGrp="1"/>
          </p:cNvSpPr>
          <p:nvPr>
            <p:ph sz="half" idx="1"/>
          </p:nvPr>
        </p:nvSpPr>
        <p:spPr>
          <a:xfrm>
            <a:off x="1136396" y="1494972"/>
            <a:ext cx="10329889" cy="4446006"/>
          </a:xfrm>
        </p:spPr>
        <p:txBody>
          <a:bodyPr vert="horz" lIns="91440" tIns="45720" rIns="91440" bIns="45720" rtlCol="0" anchor="t">
            <a:normAutofit fontScale="92500"/>
          </a:bodyPr>
          <a:lstStyle/>
          <a:p>
            <a:pPr marL="0" lvl="0" indent="0" fontAlgn="base">
              <a:spcBef>
                <a:spcPts val="600"/>
              </a:spcBef>
              <a:spcAft>
                <a:spcPts val="600"/>
              </a:spcAft>
              <a:buClr>
                <a:srgbClr val="44546A"/>
              </a:buClr>
              <a:buNone/>
              <a:defRPr/>
            </a:pPr>
            <a:r>
              <a:rPr lang="en-US" altLang="es-ES" sz="3000" kern="0" dirty="0">
                <a:solidFill>
                  <a:prstClr val="black"/>
                </a:solidFill>
                <a:latin typeface="Arial" panose="020B0604020202020204" pitchFamily="34" charset="0"/>
                <a:ea typeface="MS PGothic" panose="020B0600070205080204" pitchFamily="34" charset="-128"/>
                <a:cs typeface="Arial" panose="020B0604020202020204" pitchFamily="34" charset="0"/>
              </a:rPr>
              <a:t>A </a:t>
            </a:r>
            <a:r>
              <a:rPr lang="en-US" altLang="es-ES" sz="3000" b="1" kern="0" dirty="0">
                <a:solidFill>
                  <a:srgbClr val="4472C4">
                    <a:lumMod val="75000"/>
                  </a:srgbClr>
                </a:solidFill>
                <a:latin typeface="Arial" panose="020B0604020202020204" pitchFamily="34" charset="0"/>
                <a:ea typeface="MS PGothic" panose="020B0600070205080204" pitchFamily="34" charset="-128"/>
                <a:cs typeface="Arial" panose="020B0604020202020204" pitchFamily="34" charset="0"/>
              </a:rPr>
              <a:t>system of interdependent and interconnected activities</a:t>
            </a:r>
            <a:endParaRPr lang="en-US" altLang="es-ES" sz="3000" kern="0" dirty="0">
              <a:solidFill>
                <a:srgbClr val="4472C4">
                  <a:lumMod val="75000"/>
                </a:srgbClr>
              </a:solidFill>
              <a:latin typeface="Arial" panose="020B0604020202020204" pitchFamily="34" charset="0"/>
              <a:ea typeface="MS PGothic" panose="020B0600070205080204" pitchFamily="34" charset="-128"/>
              <a:cs typeface="Arial" panose="020B0604020202020204" pitchFamily="34" charset="0"/>
            </a:endParaRPr>
          </a:p>
          <a:p>
            <a:pPr marL="757317" lvl="1" indent="-457200" fontAlgn="base">
              <a:spcBef>
                <a:spcPts val="600"/>
              </a:spcBef>
              <a:spcAft>
                <a:spcPts val="600"/>
              </a:spcAft>
              <a:buClr>
                <a:prstClr val="black"/>
              </a:buClr>
              <a:defRPr/>
            </a:pPr>
            <a:r>
              <a:rPr lang="en-US" altLang="es-ES" sz="3000" kern="0" dirty="0">
                <a:solidFill>
                  <a:prstClr val="black"/>
                </a:solidFill>
                <a:latin typeface="Arial" panose="020B0604020202020204" pitchFamily="34" charset="0"/>
                <a:ea typeface="Arial" panose="020B0604020202020204" pitchFamily="34" charset="0"/>
                <a:cs typeface="Arial" panose="020B0604020202020204" pitchFamily="34" charset="0"/>
              </a:rPr>
              <a:t>The activity system </a:t>
            </a:r>
          </a:p>
          <a:p>
            <a:pPr marL="1157367" lvl="2" indent="-457200" fontAlgn="base">
              <a:spcBef>
                <a:spcPts val="600"/>
              </a:spcBef>
              <a:spcAft>
                <a:spcPts val="600"/>
              </a:spcAft>
              <a:defRPr/>
            </a:pPr>
            <a:r>
              <a:rPr lang="en-US" altLang="es-ES" sz="3000" kern="0" dirty="0">
                <a:solidFill>
                  <a:prstClr val="black"/>
                </a:solidFill>
                <a:latin typeface="Arial" panose="020B0604020202020204" pitchFamily="34" charset="0"/>
                <a:ea typeface="Arial" panose="020B0604020202020204" pitchFamily="34" charset="0"/>
                <a:cs typeface="Arial" panose="020B0604020202020204" pitchFamily="34" charset="0"/>
              </a:rPr>
              <a:t>is designed and enabled by a </a:t>
            </a:r>
            <a:r>
              <a:rPr lang="en-US" altLang="es-ES" sz="3000" kern="0" dirty="0">
                <a:solidFill>
                  <a:srgbClr val="C00000"/>
                </a:solidFill>
                <a:latin typeface="Arial" panose="020B0604020202020204" pitchFamily="34" charset="0"/>
                <a:ea typeface="Arial" panose="020B0604020202020204" pitchFamily="34" charset="0"/>
                <a:cs typeface="Arial" panose="020B0604020202020204" pitchFamily="34" charset="0"/>
              </a:rPr>
              <a:t>focal firm </a:t>
            </a:r>
            <a:r>
              <a:rPr lang="en-US" altLang="es-ES" sz="3000" kern="0" dirty="0">
                <a:solidFill>
                  <a:prstClr val="black"/>
                </a:solidFill>
                <a:latin typeface="Arial" panose="020B0604020202020204" pitchFamily="34" charset="0"/>
                <a:ea typeface="Arial" panose="020B0604020202020204" pitchFamily="34" charset="0"/>
                <a:cs typeface="Arial" panose="020B0604020202020204" pitchFamily="34" charset="0"/>
              </a:rPr>
              <a:t>in order to meet perceived </a:t>
            </a:r>
            <a:r>
              <a:rPr lang="en-US" altLang="es-ES" sz="3000" kern="0" dirty="0">
                <a:solidFill>
                  <a:srgbClr val="00B050"/>
                </a:solidFill>
                <a:latin typeface="Arial" panose="020B0604020202020204" pitchFamily="34" charset="0"/>
                <a:ea typeface="Arial" panose="020B0604020202020204" pitchFamily="34" charset="0"/>
                <a:cs typeface="Arial" panose="020B0604020202020204" pitchFamily="34" charset="0"/>
              </a:rPr>
              <a:t>market needs</a:t>
            </a:r>
            <a:r>
              <a:rPr lang="en-US" altLang="es-ES" sz="3000" kern="0" dirty="0">
                <a:solidFill>
                  <a:prstClr val="black"/>
                </a:solidFill>
                <a:latin typeface="Arial" panose="020B0604020202020204" pitchFamily="34" charset="0"/>
                <a:ea typeface="Arial" panose="020B0604020202020204" pitchFamily="34" charset="0"/>
                <a:cs typeface="Arial" panose="020B0604020202020204" pitchFamily="34" charset="0"/>
              </a:rPr>
              <a:t> </a:t>
            </a:r>
          </a:p>
          <a:p>
            <a:pPr marL="1157367" lvl="2" indent="-457200" fontAlgn="base">
              <a:spcBef>
                <a:spcPts val="600"/>
              </a:spcBef>
              <a:spcAft>
                <a:spcPts val="600"/>
              </a:spcAft>
              <a:defRPr/>
            </a:pPr>
            <a:r>
              <a:rPr lang="en-US" altLang="es-ES" sz="3000" kern="0" dirty="0">
                <a:solidFill>
                  <a:prstClr val="black"/>
                </a:solidFill>
                <a:latin typeface="Arial" panose="020B0604020202020204" pitchFamily="34" charset="0"/>
                <a:ea typeface="Arial" panose="020B0604020202020204" pitchFamily="34" charset="0"/>
                <a:cs typeface="Arial" panose="020B0604020202020204" pitchFamily="34" charset="0"/>
              </a:rPr>
              <a:t>encompasses </a:t>
            </a:r>
            <a:r>
              <a:rPr lang="en-US" altLang="es-ES" sz="3000" kern="0" dirty="0">
                <a:solidFill>
                  <a:srgbClr val="4472C4"/>
                </a:solidFill>
                <a:latin typeface="Arial" panose="020B0604020202020204" pitchFamily="34" charset="0"/>
                <a:ea typeface="Arial" panose="020B0604020202020204" pitchFamily="34" charset="0"/>
                <a:cs typeface="Arial" panose="020B0604020202020204" pitchFamily="34" charset="0"/>
              </a:rPr>
              <a:t>activities </a:t>
            </a:r>
            <a:r>
              <a:rPr lang="en-US" altLang="es-ES" sz="3000" kern="0" dirty="0">
                <a:solidFill>
                  <a:prstClr val="black"/>
                </a:solidFill>
                <a:latin typeface="Arial" panose="020B0604020202020204" pitchFamily="34" charset="0"/>
                <a:ea typeface="Arial" panose="020B0604020202020204" pitchFamily="34" charset="0"/>
                <a:cs typeface="Arial" panose="020B0604020202020204" pitchFamily="34" charset="0"/>
              </a:rPr>
              <a:t>that are either conducted by the focal firm or by partners, customers, or vendors</a:t>
            </a:r>
          </a:p>
          <a:p>
            <a:pPr marL="1157367" lvl="2" indent="-457200" fontAlgn="base">
              <a:spcBef>
                <a:spcPts val="600"/>
              </a:spcBef>
              <a:spcAft>
                <a:spcPts val="600"/>
              </a:spcAft>
              <a:defRPr/>
            </a:pPr>
            <a:r>
              <a:rPr lang="en-US" altLang="es-ES" sz="3000" kern="0" dirty="0">
                <a:solidFill>
                  <a:prstClr val="black"/>
                </a:solidFill>
                <a:latin typeface="Arial" panose="020B0604020202020204" pitchFamily="34" charset="0"/>
                <a:ea typeface="Arial" panose="020B0604020202020204" pitchFamily="34" charset="0"/>
                <a:cs typeface="Arial" panose="020B0604020202020204" pitchFamily="34" charset="0"/>
              </a:rPr>
              <a:t>may span firm and industry boundaries</a:t>
            </a:r>
          </a:p>
          <a:p>
            <a:pPr marL="1157367" lvl="2" indent="-457200" fontAlgn="base">
              <a:spcBef>
                <a:spcPts val="600"/>
              </a:spcBef>
              <a:spcAft>
                <a:spcPts val="600"/>
              </a:spcAft>
              <a:defRPr/>
            </a:pPr>
            <a:r>
              <a:rPr lang="en-US" altLang="es-ES" sz="3000" kern="0" dirty="0">
                <a:solidFill>
                  <a:prstClr val="black"/>
                </a:solidFill>
                <a:latin typeface="Arial" panose="020B0604020202020204" pitchFamily="34" charset="0"/>
                <a:ea typeface="Arial" panose="020B0604020202020204" pitchFamily="34" charset="0"/>
                <a:cs typeface="Arial" panose="020B0604020202020204" pitchFamily="34" charset="0"/>
              </a:rPr>
              <a:t>creates value for all stakeholders while enabling the focal firm to capture value.  </a:t>
            </a:r>
          </a:p>
        </p:txBody>
      </p:sp>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E182426C-F895-E94E-9A3E-52C8A6360CD0}"/>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7A2A7EC-45BA-5D42-86F6-DAD841AC1B7C}" type="slidenum">
              <a:rPr kumimoji="0" lang="en-US" sz="1100"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11</a:t>
            </a:fld>
            <a:endParaRPr kumimoji="0" lang="en-US" sz="1100" b="0" i="0" u="none" strike="noStrike" cap="none" spc="0" normalizeH="0" baseline="0" noProof="0">
              <a:ln>
                <a:noFill/>
              </a:ln>
              <a:solidFill>
                <a:srgbClr val="FFFFFF"/>
              </a:solidFill>
              <a:effectLst/>
              <a:uLnTx/>
              <a:uFillTx/>
            </a:endParaRPr>
          </a:p>
        </p:txBody>
      </p:sp>
      <p:sp>
        <p:nvSpPr>
          <p:cNvPr id="9" name="Footer Placeholder 2">
            <a:extLst>
              <a:ext uri="{FF2B5EF4-FFF2-40B4-BE49-F238E27FC236}">
                <a16:creationId xmlns:a16="http://schemas.microsoft.com/office/drawing/2014/main" id="{8A0780B0-6498-4D9A-98D4-C5BFE919E618}"/>
              </a:ext>
            </a:extLst>
          </p:cNvPr>
          <p:cNvSpPr>
            <a:spLocks noGrp="1"/>
          </p:cNvSpPr>
          <p:nvPr>
            <p:ph type="ftr" sz="quarter" idx="11"/>
          </p:nvPr>
        </p:nvSpPr>
        <p:spPr>
          <a:xfrm>
            <a:off x="5999988" y="6446305"/>
            <a:ext cx="4114800" cy="365760"/>
          </a:xfrm>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Copyright © 2021 By Raphael Amit And Christoph </a:t>
            </a:r>
            <a:r>
              <a:rPr kumimoji="0" lang="en-US" sz="1000" b="0" i="0" u="none" strike="noStrike" kern="1200" cap="none" spc="0" normalizeH="0" baseline="0" noProof="0" dirty="0" err="1">
                <a:ln>
                  <a:noFill/>
                </a:ln>
                <a:solidFill>
                  <a:srgbClr val="E7E6E6">
                    <a:lumMod val="75000"/>
                  </a:srgbClr>
                </a:solidFill>
                <a:effectLst/>
                <a:uLnTx/>
                <a:uFillTx/>
                <a:latin typeface="Arial" panose="020B0604020202020204" pitchFamily="34" charset="0"/>
                <a:cs typeface="Arial" panose="020B0604020202020204" pitchFamily="34" charset="0"/>
              </a:rPr>
              <a:t>Zott</a:t>
            </a: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0600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AACBC-2EFE-3642-9363-C0B1791EEB20}"/>
              </a:ext>
            </a:extLst>
          </p:cNvPr>
          <p:cNvSpPr>
            <a:spLocks noGrp="1"/>
          </p:cNvSpPr>
          <p:nvPr>
            <p:ph type="title"/>
          </p:nvPr>
        </p:nvSpPr>
        <p:spPr>
          <a:xfrm>
            <a:off x="1043331" y="363617"/>
            <a:ext cx="10428233" cy="1007165"/>
          </a:xfrm>
        </p:spPr>
        <p:txBody>
          <a:bodyPr vert="horz" lIns="91440" tIns="45720" rIns="91440" bIns="45720" rtlCol="0" anchor="b">
            <a:normAutofit fontScale="90000"/>
          </a:bodyPr>
          <a:lstStyle/>
          <a:p>
            <a:r>
              <a:rPr lang="en-US" sz="4000" kern="1200" dirty="0">
                <a:solidFill>
                  <a:schemeClr val="tx1"/>
                </a:solidFill>
                <a:latin typeface="Arial" panose="020B0604020202020204" pitchFamily="34" charset="0"/>
                <a:cs typeface="Arial" panose="020B0604020202020204" pitchFamily="34" charset="0"/>
              </a:rPr>
              <a:t>The Business Model Extends The Concept Of The Value Chain</a:t>
            </a:r>
          </a:p>
        </p:txBody>
      </p:sp>
      <p:sp>
        <p:nvSpPr>
          <p:cNvPr id="10" name="Content Placeholder 9">
            <a:extLst>
              <a:ext uri="{FF2B5EF4-FFF2-40B4-BE49-F238E27FC236}">
                <a16:creationId xmlns:a16="http://schemas.microsoft.com/office/drawing/2014/main" id="{6CAA38DC-5181-8047-A320-78CFD0F8772C}"/>
              </a:ext>
            </a:extLst>
          </p:cNvPr>
          <p:cNvSpPr>
            <a:spLocks noGrp="1"/>
          </p:cNvSpPr>
          <p:nvPr>
            <p:ph sz="half" idx="1"/>
          </p:nvPr>
        </p:nvSpPr>
        <p:spPr>
          <a:xfrm>
            <a:off x="1043331" y="1673401"/>
            <a:ext cx="4959603" cy="4448521"/>
          </a:xfrm>
        </p:spPr>
        <p:txBody>
          <a:bodyPr vert="horz" lIns="91440" tIns="45720" rIns="91440" bIns="45720" rtlCol="0" anchor="t">
            <a:noAutofit/>
          </a:bodyPr>
          <a:lstStyle/>
          <a:p>
            <a:pPr marL="0"/>
            <a:r>
              <a:rPr lang="en-US" sz="2500" dirty="0">
                <a:latin typeface="Arial" panose="020B0604020202020204" pitchFamily="34" charset="0"/>
                <a:cs typeface="Arial" panose="020B0604020202020204" pitchFamily="34" charset="0"/>
              </a:rPr>
              <a:t>The business model extends concept of (linear) </a:t>
            </a:r>
            <a:r>
              <a:rPr lang="en-US" sz="2500" b="1" dirty="0">
                <a:latin typeface="Arial" panose="020B0604020202020204" pitchFamily="34" charset="0"/>
                <a:cs typeface="Arial" panose="020B0604020202020204" pitchFamily="34" charset="0"/>
              </a:rPr>
              <a:t>value chain </a:t>
            </a:r>
            <a:r>
              <a:rPr lang="en-US" sz="2500" dirty="0">
                <a:latin typeface="Arial" panose="020B0604020202020204" pitchFamily="34" charset="0"/>
                <a:cs typeface="Arial" panose="020B0604020202020204" pitchFamily="34" charset="0"/>
              </a:rPr>
              <a:t>by:</a:t>
            </a:r>
          </a:p>
          <a:p>
            <a:pPr lvl="1"/>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i</a:t>
            </a:r>
            <a:r>
              <a:rPr lang="en-US" sz="2500" dirty="0">
                <a:latin typeface="Arial" panose="020B0604020202020204" pitchFamily="34" charset="0"/>
                <a:cs typeface="Arial" panose="020B0604020202020204" pitchFamily="34" charset="0"/>
              </a:rPr>
              <a:t>) emphasizing value creation  and delivery dynamics</a:t>
            </a:r>
          </a:p>
          <a:p>
            <a:pPr lvl="1"/>
            <a:r>
              <a:rPr lang="en-US" sz="2500" dirty="0">
                <a:latin typeface="Arial" panose="020B0604020202020204" pitchFamily="34" charset="0"/>
                <a:cs typeface="Arial" panose="020B0604020202020204" pitchFamily="34" charset="0"/>
              </a:rPr>
              <a:t>(ii) spanning firm and industry boundaries</a:t>
            </a:r>
          </a:p>
          <a:p>
            <a:pPr lvl="1"/>
            <a:r>
              <a:rPr lang="en-US" sz="2500" dirty="0">
                <a:latin typeface="Arial" panose="020B0604020202020204" pitchFamily="34" charset="0"/>
                <a:cs typeface="Arial" panose="020B0604020202020204" pitchFamily="34" charset="0"/>
              </a:rPr>
              <a:t>(iii) allowing for a non-linear sequencing of interdependent activities </a:t>
            </a:r>
          </a:p>
          <a:p>
            <a:endParaRPr lang="en-US" sz="25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2EE0AE1F-5E22-CE46-A8D2-4957DC125AA6}"/>
              </a:ext>
            </a:extLst>
          </p:cNvPr>
          <p:cNvPicPr>
            <a:picLocks noGrp="1" noChangeAspect="1"/>
          </p:cNvPicPr>
          <p:nvPr>
            <p:ph sz="half" idx="2"/>
          </p:nvPr>
        </p:nvPicPr>
        <p:blipFill>
          <a:blip r:embed="rId3"/>
          <a:stretch>
            <a:fillRect/>
          </a:stretch>
        </p:blipFill>
        <p:spPr>
          <a:xfrm>
            <a:off x="5903754" y="1649659"/>
            <a:ext cx="6064051" cy="3877998"/>
          </a:xfrm>
          <a:prstGeom prst="rect">
            <a:avLst/>
          </a:prstGeom>
        </p:spPr>
      </p:pic>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E182426C-F895-E94E-9A3E-52C8A6360CD0}"/>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7A2A7EC-45BA-5D42-86F6-DAD841AC1B7C}" type="slidenum">
              <a:rPr kumimoji="0" lang="en-US" sz="1100"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12</a:t>
            </a:fld>
            <a:endParaRPr kumimoji="0" lang="en-US" sz="1100" b="0" i="0" u="none" strike="noStrike" cap="none" spc="0" normalizeH="0" baseline="0" noProof="0">
              <a:ln>
                <a:noFill/>
              </a:ln>
              <a:solidFill>
                <a:srgbClr val="FFFFFF"/>
              </a:solidFill>
              <a:effectLst/>
              <a:uLnTx/>
              <a:uFillTx/>
            </a:endParaRPr>
          </a:p>
        </p:txBody>
      </p:sp>
      <p:sp>
        <p:nvSpPr>
          <p:cNvPr id="4" name="Rectangle 3">
            <a:extLst>
              <a:ext uri="{FF2B5EF4-FFF2-40B4-BE49-F238E27FC236}">
                <a16:creationId xmlns:a16="http://schemas.microsoft.com/office/drawing/2014/main" id="{E025992D-9FAB-594A-9AAB-77158A4DAA90}"/>
              </a:ext>
            </a:extLst>
          </p:cNvPr>
          <p:cNvSpPr/>
          <p:nvPr/>
        </p:nvSpPr>
        <p:spPr>
          <a:xfrm>
            <a:off x="6111975" y="5954502"/>
            <a:ext cx="5871804" cy="304016"/>
          </a:xfrm>
          <a:prstGeom prst="rect">
            <a:avLst/>
          </a:prstGeom>
          <a:noFill/>
          <a:ln>
            <a:noFill/>
          </a:ln>
        </p:spPr>
        <p:txBody>
          <a:bodyPr wrap="square">
            <a:noAutofit/>
          </a:bodyPr>
          <a:lstStyle/>
          <a:p>
            <a:pPr marL="0" marR="0" lvl="0" indent="0" algn="ctr" defTabSz="914400" rtl="0" eaLnBrk="1" fontAlgn="auto" latinLnBrk="0" hangingPunct="1">
              <a:spcBef>
                <a:spcPts val="0"/>
              </a:spcBef>
              <a:spcAft>
                <a:spcPts val="600"/>
              </a:spcAft>
              <a:buClrTx/>
              <a:buSzTx/>
              <a:buFontTx/>
              <a:buNone/>
              <a:tabLst/>
              <a:defRPr/>
            </a:pPr>
            <a:r>
              <a:rPr kumimoji="0" lang="en-US" sz="1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Figure 1.2: From Value Chain To Business Model</a:t>
            </a:r>
          </a:p>
        </p:txBody>
      </p:sp>
      <p:sp>
        <p:nvSpPr>
          <p:cNvPr id="11" name="Footer Placeholder 2">
            <a:extLst>
              <a:ext uri="{FF2B5EF4-FFF2-40B4-BE49-F238E27FC236}">
                <a16:creationId xmlns:a16="http://schemas.microsoft.com/office/drawing/2014/main" id="{8896FE61-6F1C-43BE-AC63-9F72707990BF}"/>
              </a:ext>
            </a:extLst>
          </p:cNvPr>
          <p:cNvSpPr>
            <a:spLocks noGrp="1"/>
          </p:cNvSpPr>
          <p:nvPr>
            <p:ph type="ftr" sz="quarter" idx="11"/>
          </p:nvPr>
        </p:nvSpPr>
        <p:spPr>
          <a:xfrm>
            <a:off x="5999988" y="6455029"/>
            <a:ext cx="4114800" cy="365760"/>
          </a:xfrm>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Copyright © 2021 By Raphael Amit And Christoph </a:t>
            </a:r>
            <a:r>
              <a:rPr kumimoji="0" lang="en-US" sz="1000" b="0" i="0" u="none" strike="noStrike" kern="1200" cap="none" spc="0" normalizeH="0" baseline="0" noProof="0" dirty="0" err="1">
                <a:ln>
                  <a:noFill/>
                </a:ln>
                <a:solidFill>
                  <a:srgbClr val="E7E6E6">
                    <a:lumMod val="75000"/>
                  </a:srgbClr>
                </a:solidFill>
                <a:effectLst/>
                <a:uLnTx/>
                <a:uFillTx/>
                <a:latin typeface="Arial" panose="020B0604020202020204" pitchFamily="34" charset="0"/>
                <a:cs typeface="Arial" panose="020B0604020202020204" pitchFamily="34" charset="0"/>
              </a:rPr>
              <a:t>Zott</a:t>
            </a: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82049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140" name="Rectangle 139">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274A278-6463-F24F-B032-5F160DA62D7C}"/>
              </a:ext>
            </a:extLst>
          </p:cNvPr>
          <p:cNvSpPr>
            <a:spLocks noGrp="1"/>
          </p:cNvSpPr>
          <p:nvPr>
            <p:ph type="title"/>
          </p:nvPr>
        </p:nvSpPr>
        <p:spPr>
          <a:xfrm>
            <a:off x="1371600" y="407695"/>
            <a:ext cx="9724030" cy="834251"/>
          </a:xfrm>
        </p:spPr>
        <p:txBody>
          <a:bodyPr vert="horz" lIns="91440" tIns="45720" rIns="91440" bIns="45720" rtlCol="0" anchor="ctr">
            <a:normAutofit fontScale="90000"/>
          </a:bodyPr>
          <a:lstStyle/>
          <a:p>
            <a:r>
              <a:rPr lang="en-US" sz="4000" kern="1200" dirty="0">
                <a:solidFill>
                  <a:srgbClr val="FFFFFF"/>
                </a:solidFill>
                <a:latin typeface="Arial" panose="020B0604020202020204" pitchFamily="34" charset="0"/>
                <a:cs typeface="Arial" panose="020B0604020202020204" pitchFamily="34" charset="0"/>
              </a:rPr>
              <a:t>The </a:t>
            </a:r>
            <a:r>
              <a:rPr lang="en-US" sz="4000" b="1" kern="1200" dirty="0">
                <a:solidFill>
                  <a:srgbClr val="FFFFFF"/>
                </a:solidFill>
                <a:latin typeface="Arial" panose="020B0604020202020204" pitchFamily="34" charset="0"/>
                <a:cs typeface="Arial" panose="020B0604020202020204" pitchFamily="34" charset="0"/>
              </a:rPr>
              <a:t>Four Dimensions* </a:t>
            </a:r>
            <a:r>
              <a:rPr lang="en-US" sz="4000" kern="1200" dirty="0">
                <a:solidFill>
                  <a:srgbClr val="FFFFFF"/>
                </a:solidFill>
                <a:latin typeface="Arial" panose="020B0604020202020204" pitchFamily="34" charset="0"/>
                <a:cs typeface="Arial" panose="020B0604020202020204" pitchFamily="34" charset="0"/>
              </a:rPr>
              <a:t>Of A Business Model </a:t>
            </a:r>
            <a:endParaRPr lang="en-US" sz="4000" dirty="0">
              <a:solidFill>
                <a:srgbClr val="FFFFFF"/>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6E2E5B-F898-DC45-96A1-C73B0F37198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7A2A7EC-45BA-5D42-86F6-DAD841AC1B7C}"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13</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5" name="Footer Placeholder 2">
            <a:extLst>
              <a:ext uri="{FF2B5EF4-FFF2-40B4-BE49-F238E27FC236}">
                <a16:creationId xmlns:a16="http://schemas.microsoft.com/office/drawing/2014/main" id="{8F7C7CCC-598B-489A-BA32-78FCC6376A50}"/>
              </a:ext>
            </a:extLst>
          </p:cNvPr>
          <p:cNvSpPr>
            <a:spLocks noGrp="1"/>
          </p:cNvSpPr>
          <p:nvPr>
            <p:ph type="ftr" sz="quarter" idx="11"/>
          </p:nvPr>
        </p:nvSpPr>
        <p:spPr>
          <a:xfrm>
            <a:off x="4119245" y="6476118"/>
            <a:ext cx="4114800" cy="365760"/>
          </a:xfrm>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Copyright © 2021 By Raphael Amit And Christoph </a:t>
            </a:r>
            <a:r>
              <a:rPr kumimoji="0" lang="en-US" sz="1000" b="0" i="0" u="none" strike="noStrike" kern="1200" cap="none" spc="0" normalizeH="0" baseline="0" noProof="0" dirty="0" err="1">
                <a:ln>
                  <a:noFill/>
                </a:ln>
                <a:solidFill>
                  <a:srgbClr val="E7E6E6">
                    <a:lumMod val="75000"/>
                  </a:srgbClr>
                </a:solidFill>
                <a:effectLst/>
                <a:uLnTx/>
                <a:uFillTx/>
                <a:latin typeface="Arial" panose="020B0604020202020204" pitchFamily="34" charset="0"/>
                <a:cs typeface="Arial" panose="020B0604020202020204" pitchFamily="34" charset="0"/>
              </a:rPr>
              <a:t>Zott</a:t>
            </a: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   </a:t>
            </a:r>
          </a:p>
        </p:txBody>
      </p:sp>
      <p:sp>
        <p:nvSpPr>
          <p:cNvPr id="16" name="Slide Number Placeholder 4">
            <a:extLst>
              <a:ext uri="{FF2B5EF4-FFF2-40B4-BE49-F238E27FC236}">
                <a16:creationId xmlns:a16="http://schemas.microsoft.com/office/drawing/2014/main" id="{29280D59-54CF-4736-A6A6-BCF63C561B99}"/>
              </a:ext>
            </a:extLst>
          </p:cNvPr>
          <p:cNvSpPr txBox="1">
            <a:spLocks/>
          </p:cNvSpPr>
          <p:nvPr/>
        </p:nvSpPr>
        <p:spPr>
          <a:xfrm>
            <a:off x="11820698" y="6821420"/>
            <a:ext cx="448056" cy="365125"/>
          </a:xfrm>
          <a:prstGeom prst="rect">
            <a:avLst/>
          </a:prstGeom>
        </p:spPr>
        <p:txBody>
          <a:bodyPr vert="horz" lIns="91440" tIns="45720" rIns="91440" bIns="45720" rtlCol="0" anchor="ctr">
            <a:norm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A653BD78-10CD-491B-BA13-CD1E2DC3D8D9}" type="slidenum">
              <a:rPr lang="zh-CN" altLang="en-US" sz="1100" smtClean="0">
                <a:solidFill>
                  <a:srgbClr val="FFFFFF"/>
                </a:solidFill>
                <a:latin typeface="Arial" panose="020B0604020202020204" pitchFamily="34" charset="0"/>
                <a:ea typeface="等线" panose="02010600030101010101" pitchFamily="2" charset="-122"/>
                <a:cs typeface="Arial" panose="020B0604020202020204" pitchFamily="34" charset="0"/>
              </a:rPr>
              <a:pPr>
                <a:spcAft>
                  <a:spcPts val="600"/>
                </a:spcAft>
                <a:defRPr/>
              </a:pPr>
              <a:t>13</a:t>
            </a:fld>
            <a:endParaRPr lang="zh-CN" altLang="en-US" sz="1100">
              <a:solidFill>
                <a:srgbClr val="FFFFFF"/>
              </a:solidFill>
              <a:latin typeface="Arial" panose="020B0604020202020204" pitchFamily="34" charset="0"/>
              <a:ea typeface="等线" panose="02010600030101010101" pitchFamily="2" charset="-122"/>
              <a:cs typeface="Arial" panose="020B0604020202020204" pitchFamily="34" charset="0"/>
            </a:endParaRPr>
          </a:p>
        </p:txBody>
      </p:sp>
      <p:sp>
        <p:nvSpPr>
          <p:cNvPr id="39" name="TextBox 6">
            <a:extLst>
              <a:ext uri="{FF2B5EF4-FFF2-40B4-BE49-F238E27FC236}">
                <a16:creationId xmlns:a16="http://schemas.microsoft.com/office/drawing/2014/main" id="{D40C1A27-8E69-433E-B377-CE083E40EEEA}"/>
              </a:ext>
            </a:extLst>
          </p:cNvPr>
          <p:cNvSpPr txBox="1"/>
          <p:nvPr/>
        </p:nvSpPr>
        <p:spPr>
          <a:xfrm>
            <a:off x="3140551" y="1609749"/>
            <a:ext cx="6538970"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four dimensions can be sources of business model innovation</a:t>
            </a:r>
          </a:p>
        </p:txBody>
      </p:sp>
      <p:grpSp>
        <p:nvGrpSpPr>
          <p:cNvPr id="44" name="Group 37">
            <a:extLst>
              <a:ext uri="{FF2B5EF4-FFF2-40B4-BE49-F238E27FC236}">
                <a16:creationId xmlns:a16="http://schemas.microsoft.com/office/drawing/2014/main" id="{3234ECEF-AA1D-4932-B948-4DD024E62DD3}"/>
              </a:ext>
            </a:extLst>
          </p:cNvPr>
          <p:cNvGrpSpPr/>
          <p:nvPr/>
        </p:nvGrpSpPr>
        <p:grpSpPr>
          <a:xfrm>
            <a:off x="3613238" y="2169387"/>
            <a:ext cx="4263515" cy="3661169"/>
            <a:chOff x="3507675" y="1402273"/>
            <a:chExt cx="5167376" cy="4580936"/>
          </a:xfrm>
          <a:scene3d>
            <a:camera prst="perspectiveRelaxedModerately"/>
            <a:lightRig rig="threePt" dir="t"/>
          </a:scene3d>
        </p:grpSpPr>
        <p:sp>
          <p:nvSpPr>
            <p:cNvPr id="45" name="Freeform 5">
              <a:extLst>
                <a:ext uri="{FF2B5EF4-FFF2-40B4-BE49-F238E27FC236}">
                  <a16:creationId xmlns:a16="http://schemas.microsoft.com/office/drawing/2014/main" id="{AC804CB6-4253-4717-941D-8F72DEB439D1}"/>
                </a:ext>
              </a:extLst>
            </p:cNvPr>
            <p:cNvSpPr>
              <a:spLocks/>
            </p:cNvSpPr>
            <p:nvPr/>
          </p:nvSpPr>
          <p:spPr bwMode="auto">
            <a:xfrm rot="2700000">
              <a:off x="5276361" y="3981786"/>
              <a:ext cx="1845930" cy="2156916"/>
            </a:xfrm>
            <a:custGeom>
              <a:avLst/>
              <a:gdLst>
                <a:gd name="T0" fmla="*/ 140 w 208"/>
                <a:gd name="T1" fmla="*/ 34 h 243"/>
                <a:gd name="T2" fmla="*/ 140 w 208"/>
                <a:gd name="T3" fmla="*/ 34 h 243"/>
                <a:gd name="T4" fmla="*/ 107 w 208"/>
                <a:gd name="T5" fmla="*/ 0 h 243"/>
                <a:gd name="T6" fmla="*/ 73 w 208"/>
                <a:gd name="T7" fmla="*/ 34 h 243"/>
                <a:gd name="T8" fmla="*/ 73 w 208"/>
                <a:gd name="T9" fmla="*/ 34 h 243"/>
                <a:gd name="T10" fmla="*/ 0 w 208"/>
                <a:gd name="T11" fmla="*/ 34 h 243"/>
                <a:gd name="T12" fmla="*/ 0 w 208"/>
                <a:gd name="T13" fmla="*/ 108 h 243"/>
                <a:gd name="T14" fmla="*/ 0 w 208"/>
                <a:gd name="T15" fmla="*/ 108 h 243"/>
                <a:gd name="T16" fmla="*/ 34 w 208"/>
                <a:gd name="T17" fmla="*/ 142 h 243"/>
                <a:gd name="T18" fmla="*/ 0 w 208"/>
                <a:gd name="T19" fmla="*/ 176 h 243"/>
                <a:gd name="T20" fmla="*/ 0 w 208"/>
                <a:gd name="T21" fmla="*/ 176 h 243"/>
                <a:gd name="T22" fmla="*/ 0 w 208"/>
                <a:gd name="T23" fmla="*/ 243 h 243"/>
                <a:gd name="T24" fmla="*/ 208 w 208"/>
                <a:gd name="T25" fmla="*/ 243 h 243"/>
                <a:gd name="T26" fmla="*/ 208 w 208"/>
                <a:gd name="T27" fmla="*/ 34 h 243"/>
                <a:gd name="T28" fmla="*/ 140 w 208"/>
                <a:gd name="T29" fmla="*/ 3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43">
                  <a:moveTo>
                    <a:pt x="140" y="34"/>
                  </a:moveTo>
                  <a:cubicBezTo>
                    <a:pt x="140" y="34"/>
                    <a:pt x="140" y="34"/>
                    <a:pt x="140" y="34"/>
                  </a:cubicBezTo>
                  <a:cubicBezTo>
                    <a:pt x="140" y="15"/>
                    <a:pt x="125" y="0"/>
                    <a:pt x="107" y="0"/>
                  </a:cubicBezTo>
                  <a:cubicBezTo>
                    <a:pt x="88" y="0"/>
                    <a:pt x="73" y="15"/>
                    <a:pt x="73" y="34"/>
                  </a:cubicBezTo>
                  <a:cubicBezTo>
                    <a:pt x="73" y="34"/>
                    <a:pt x="73" y="34"/>
                    <a:pt x="73" y="34"/>
                  </a:cubicBezTo>
                  <a:cubicBezTo>
                    <a:pt x="0" y="34"/>
                    <a:pt x="0" y="34"/>
                    <a:pt x="0" y="34"/>
                  </a:cubicBezTo>
                  <a:cubicBezTo>
                    <a:pt x="0" y="108"/>
                    <a:pt x="0" y="108"/>
                    <a:pt x="0" y="108"/>
                  </a:cubicBezTo>
                  <a:cubicBezTo>
                    <a:pt x="0" y="108"/>
                    <a:pt x="0" y="108"/>
                    <a:pt x="0" y="108"/>
                  </a:cubicBezTo>
                  <a:cubicBezTo>
                    <a:pt x="19" y="108"/>
                    <a:pt x="34" y="123"/>
                    <a:pt x="34" y="142"/>
                  </a:cubicBezTo>
                  <a:cubicBezTo>
                    <a:pt x="34" y="161"/>
                    <a:pt x="19" y="176"/>
                    <a:pt x="0" y="176"/>
                  </a:cubicBezTo>
                  <a:cubicBezTo>
                    <a:pt x="0" y="176"/>
                    <a:pt x="0" y="176"/>
                    <a:pt x="0" y="176"/>
                  </a:cubicBezTo>
                  <a:cubicBezTo>
                    <a:pt x="0" y="243"/>
                    <a:pt x="0" y="243"/>
                    <a:pt x="0" y="243"/>
                  </a:cubicBezTo>
                  <a:cubicBezTo>
                    <a:pt x="208" y="243"/>
                    <a:pt x="208" y="243"/>
                    <a:pt x="208" y="243"/>
                  </a:cubicBezTo>
                  <a:cubicBezTo>
                    <a:pt x="208" y="34"/>
                    <a:pt x="208" y="34"/>
                    <a:pt x="208" y="34"/>
                  </a:cubicBezTo>
                  <a:lnTo>
                    <a:pt x="140" y="34"/>
                  </a:lnTo>
                  <a:close/>
                </a:path>
              </a:pathLst>
            </a:custGeom>
            <a:solidFill>
              <a:srgbClr val="A5A5A5"/>
            </a:solidFill>
            <a:ln w="50800" cap="flat">
              <a:noFill/>
              <a:prstDash val="solid"/>
              <a:miter lim="800000"/>
              <a:headEnd/>
              <a:tailEnd/>
            </a:ln>
            <a:effectLst/>
            <a:sp3d extrusionH="279400" prstMaterial="matte"/>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 name="Freeform 11">
              <a:extLst>
                <a:ext uri="{FF2B5EF4-FFF2-40B4-BE49-F238E27FC236}">
                  <a16:creationId xmlns:a16="http://schemas.microsoft.com/office/drawing/2014/main" id="{4E863A7B-C34E-4383-BA2E-E7CE8FAC78F0}"/>
                </a:ext>
              </a:extLst>
            </p:cNvPr>
            <p:cNvSpPr>
              <a:spLocks/>
            </p:cNvSpPr>
            <p:nvPr/>
          </p:nvSpPr>
          <p:spPr bwMode="auto">
            <a:xfrm rot="2700000">
              <a:off x="3813574" y="2893211"/>
              <a:ext cx="2155667" cy="1854673"/>
            </a:xfrm>
            <a:custGeom>
              <a:avLst/>
              <a:gdLst>
                <a:gd name="T0" fmla="*/ 209 w 243"/>
                <a:gd name="T1" fmla="*/ 74 h 209"/>
                <a:gd name="T2" fmla="*/ 209 w 243"/>
                <a:gd name="T3" fmla="*/ 74 h 209"/>
                <a:gd name="T4" fmla="*/ 209 w 243"/>
                <a:gd name="T5" fmla="*/ 0 h 209"/>
                <a:gd name="T6" fmla="*/ 135 w 243"/>
                <a:gd name="T7" fmla="*/ 0 h 209"/>
                <a:gd name="T8" fmla="*/ 135 w 243"/>
                <a:gd name="T9" fmla="*/ 2 h 209"/>
                <a:gd name="T10" fmla="*/ 101 w 243"/>
                <a:gd name="T11" fmla="*/ 35 h 209"/>
                <a:gd name="T12" fmla="*/ 67 w 243"/>
                <a:gd name="T13" fmla="*/ 2 h 209"/>
                <a:gd name="T14" fmla="*/ 67 w 243"/>
                <a:gd name="T15" fmla="*/ 0 h 209"/>
                <a:gd name="T16" fmla="*/ 0 w 243"/>
                <a:gd name="T17" fmla="*/ 0 h 209"/>
                <a:gd name="T18" fmla="*/ 0 w 243"/>
                <a:gd name="T19" fmla="*/ 209 h 209"/>
                <a:gd name="T20" fmla="*/ 209 w 243"/>
                <a:gd name="T21" fmla="*/ 209 h 209"/>
                <a:gd name="T22" fmla="*/ 209 w 243"/>
                <a:gd name="T23" fmla="*/ 142 h 209"/>
                <a:gd name="T24" fmla="*/ 209 w 243"/>
                <a:gd name="T25" fmla="*/ 142 h 209"/>
                <a:gd name="T26" fmla="*/ 243 w 243"/>
                <a:gd name="T27" fmla="*/ 108 h 209"/>
                <a:gd name="T28" fmla="*/ 209 w 243"/>
                <a:gd name="T29" fmla="*/ 7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09">
                  <a:moveTo>
                    <a:pt x="209" y="74"/>
                  </a:moveTo>
                  <a:cubicBezTo>
                    <a:pt x="209" y="74"/>
                    <a:pt x="209" y="74"/>
                    <a:pt x="209" y="74"/>
                  </a:cubicBezTo>
                  <a:cubicBezTo>
                    <a:pt x="209" y="0"/>
                    <a:pt x="209" y="0"/>
                    <a:pt x="209" y="0"/>
                  </a:cubicBezTo>
                  <a:cubicBezTo>
                    <a:pt x="135" y="0"/>
                    <a:pt x="135" y="0"/>
                    <a:pt x="135" y="0"/>
                  </a:cubicBezTo>
                  <a:cubicBezTo>
                    <a:pt x="135" y="2"/>
                    <a:pt x="135" y="2"/>
                    <a:pt x="135" y="2"/>
                  </a:cubicBezTo>
                  <a:cubicBezTo>
                    <a:pt x="135" y="20"/>
                    <a:pt x="120" y="35"/>
                    <a:pt x="101" y="35"/>
                  </a:cubicBezTo>
                  <a:cubicBezTo>
                    <a:pt x="82" y="35"/>
                    <a:pt x="67" y="20"/>
                    <a:pt x="67" y="2"/>
                  </a:cubicBezTo>
                  <a:cubicBezTo>
                    <a:pt x="67" y="0"/>
                    <a:pt x="67" y="0"/>
                    <a:pt x="67" y="0"/>
                  </a:cubicBezTo>
                  <a:cubicBezTo>
                    <a:pt x="0" y="0"/>
                    <a:pt x="0" y="0"/>
                    <a:pt x="0" y="0"/>
                  </a:cubicBezTo>
                  <a:cubicBezTo>
                    <a:pt x="0" y="209"/>
                    <a:pt x="0" y="209"/>
                    <a:pt x="0" y="209"/>
                  </a:cubicBezTo>
                  <a:cubicBezTo>
                    <a:pt x="209" y="209"/>
                    <a:pt x="209" y="209"/>
                    <a:pt x="209" y="209"/>
                  </a:cubicBezTo>
                  <a:cubicBezTo>
                    <a:pt x="209" y="142"/>
                    <a:pt x="209" y="142"/>
                    <a:pt x="209" y="142"/>
                  </a:cubicBezTo>
                  <a:cubicBezTo>
                    <a:pt x="209" y="142"/>
                    <a:pt x="209" y="142"/>
                    <a:pt x="209" y="142"/>
                  </a:cubicBezTo>
                  <a:cubicBezTo>
                    <a:pt x="228" y="142"/>
                    <a:pt x="243" y="127"/>
                    <a:pt x="243" y="108"/>
                  </a:cubicBezTo>
                  <a:cubicBezTo>
                    <a:pt x="243" y="89"/>
                    <a:pt x="228" y="74"/>
                    <a:pt x="209" y="74"/>
                  </a:cubicBezTo>
                  <a:close/>
                </a:path>
              </a:pathLst>
            </a:custGeom>
            <a:solidFill>
              <a:srgbClr val="4472C4">
                <a:lumMod val="50000"/>
              </a:srgbClr>
            </a:solidFill>
            <a:ln w="50800" cap="flat">
              <a:noFill/>
              <a:prstDash val="solid"/>
              <a:miter lim="800000"/>
              <a:headEnd/>
              <a:tailEnd/>
            </a:ln>
            <a:effectLst/>
            <a:sp3d extrusionH="279400" prstMaterial="matte"/>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7" name="Freeform 9">
              <a:extLst>
                <a:ext uri="{FF2B5EF4-FFF2-40B4-BE49-F238E27FC236}">
                  <a16:creationId xmlns:a16="http://schemas.microsoft.com/office/drawing/2014/main" id="{9C92FC8E-661B-4AC9-976D-65A1F7855F05}"/>
                </a:ext>
              </a:extLst>
            </p:cNvPr>
            <p:cNvSpPr>
              <a:spLocks/>
            </p:cNvSpPr>
            <p:nvPr/>
          </p:nvSpPr>
          <p:spPr bwMode="auto">
            <a:xfrm rot="2700000">
              <a:off x="5065520" y="1241784"/>
              <a:ext cx="1853424" cy="2174401"/>
            </a:xfrm>
            <a:custGeom>
              <a:avLst/>
              <a:gdLst>
                <a:gd name="T0" fmla="*/ 207 w 209"/>
                <a:gd name="T1" fmla="*/ 70 h 245"/>
                <a:gd name="T2" fmla="*/ 209 w 209"/>
                <a:gd name="T3" fmla="*/ 70 h 245"/>
                <a:gd name="T4" fmla="*/ 209 w 209"/>
                <a:gd name="T5" fmla="*/ 0 h 245"/>
                <a:gd name="T6" fmla="*/ 0 w 209"/>
                <a:gd name="T7" fmla="*/ 0 h 245"/>
                <a:gd name="T8" fmla="*/ 0 w 209"/>
                <a:gd name="T9" fmla="*/ 210 h 245"/>
                <a:gd name="T10" fmla="*/ 67 w 209"/>
                <a:gd name="T11" fmla="*/ 210 h 245"/>
                <a:gd name="T12" fmla="*/ 67 w 209"/>
                <a:gd name="T13" fmla="*/ 212 h 245"/>
                <a:gd name="T14" fmla="*/ 101 w 209"/>
                <a:gd name="T15" fmla="*/ 245 h 245"/>
                <a:gd name="T16" fmla="*/ 135 w 209"/>
                <a:gd name="T17" fmla="*/ 212 h 245"/>
                <a:gd name="T18" fmla="*/ 135 w 209"/>
                <a:gd name="T19" fmla="*/ 210 h 245"/>
                <a:gd name="T20" fmla="*/ 209 w 209"/>
                <a:gd name="T21" fmla="*/ 210 h 245"/>
                <a:gd name="T22" fmla="*/ 209 w 209"/>
                <a:gd name="T23" fmla="*/ 137 h 245"/>
                <a:gd name="T24" fmla="*/ 207 w 209"/>
                <a:gd name="T25" fmla="*/ 137 h 245"/>
                <a:gd name="T26" fmla="*/ 174 w 209"/>
                <a:gd name="T27" fmla="*/ 103 h 245"/>
                <a:gd name="T28" fmla="*/ 207 w 209"/>
                <a:gd name="T29" fmla="*/ 7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245">
                  <a:moveTo>
                    <a:pt x="207" y="70"/>
                  </a:moveTo>
                  <a:cubicBezTo>
                    <a:pt x="209" y="70"/>
                    <a:pt x="209" y="70"/>
                    <a:pt x="209" y="70"/>
                  </a:cubicBezTo>
                  <a:cubicBezTo>
                    <a:pt x="209" y="0"/>
                    <a:pt x="209" y="0"/>
                    <a:pt x="209" y="0"/>
                  </a:cubicBezTo>
                  <a:cubicBezTo>
                    <a:pt x="0" y="0"/>
                    <a:pt x="0" y="0"/>
                    <a:pt x="0" y="0"/>
                  </a:cubicBezTo>
                  <a:cubicBezTo>
                    <a:pt x="0" y="210"/>
                    <a:pt x="0" y="210"/>
                    <a:pt x="0" y="210"/>
                  </a:cubicBezTo>
                  <a:cubicBezTo>
                    <a:pt x="67" y="210"/>
                    <a:pt x="67" y="210"/>
                    <a:pt x="67" y="210"/>
                  </a:cubicBezTo>
                  <a:cubicBezTo>
                    <a:pt x="67" y="212"/>
                    <a:pt x="67" y="212"/>
                    <a:pt x="67" y="212"/>
                  </a:cubicBezTo>
                  <a:cubicBezTo>
                    <a:pt x="67" y="230"/>
                    <a:pt x="82" y="245"/>
                    <a:pt x="101" y="245"/>
                  </a:cubicBezTo>
                  <a:cubicBezTo>
                    <a:pt x="120" y="245"/>
                    <a:pt x="135" y="230"/>
                    <a:pt x="135" y="212"/>
                  </a:cubicBezTo>
                  <a:cubicBezTo>
                    <a:pt x="135" y="210"/>
                    <a:pt x="135" y="210"/>
                    <a:pt x="135" y="210"/>
                  </a:cubicBezTo>
                  <a:cubicBezTo>
                    <a:pt x="209" y="210"/>
                    <a:pt x="209" y="210"/>
                    <a:pt x="209" y="210"/>
                  </a:cubicBezTo>
                  <a:cubicBezTo>
                    <a:pt x="209" y="137"/>
                    <a:pt x="209" y="137"/>
                    <a:pt x="209" y="137"/>
                  </a:cubicBezTo>
                  <a:cubicBezTo>
                    <a:pt x="207" y="137"/>
                    <a:pt x="207" y="137"/>
                    <a:pt x="207" y="137"/>
                  </a:cubicBezTo>
                  <a:cubicBezTo>
                    <a:pt x="189" y="137"/>
                    <a:pt x="174" y="122"/>
                    <a:pt x="174" y="103"/>
                  </a:cubicBezTo>
                  <a:cubicBezTo>
                    <a:pt x="174" y="85"/>
                    <a:pt x="189" y="70"/>
                    <a:pt x="207" y="70"/>
                  </a:cubicBezTo>
                  <a:close/>
                </a:path>
              </a:pathLst>
            </a:custGeom>
            <a:solidFill>
              <a:srgbClr val="4472C4">
                <a:lumMod val="75000"/>
              </a:srgbClr>
            </a:solidFill>
            <a:ln w="50800" cap="flat">
              <a:noFill/>
              <a:prstDash val="solid"/>
              <a:miter lim="800000"/>
              <a:headEnd/>
              <a:tailEnd/>
            </a:ln>
            <a:effectLst/>
            <a:sp3d extrusionH="279400" prstMaterial="matte"/>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8" name="Freeform 7">
              <a:extLst>
                <a:ext uri="{FF2B5EF4-FFF2-40B4-BE49-F238E27FC236}">
                  <a16:creationId xmlns:a16="http://schemas.microsoft.com/office/drawing/2014/main" id="{1DCA1AC8-132F-4B2B-94ED-923116C4E98B}"/>
                </a:ext>
              </a:extLst>
            </p:cNvPr>
            <p:cNvSpPr>
              <a:spLocks/>
            </p:cNvSpPr>
            <p:nvPr/>
          </p:nvSpPr>
          <p:spPr bwMode="auto">
            <a:xfrm rot="2700000">
              <a:off x="6219668" y="2665849"/>
              <a:ext cx="2155667" cy="1863415"/>
            </a:xfrm>
            <a:custGeom>
              <a:avLst/>
              <a:gdLst>
                <a:gd name="T0" fmla="*/ 35 w 243"/>
                <a:gd name="T1" fmla="*/ 0 h 210"/>
                <a:gd name="T2" fmla="*/ 35 w 243"/>
                <a:gd name="T3" fmla="*/ 70 h 210"/>
                <a:gd name="T4" fmla="*/ 33 w 243"/>
                <a:gd name="T5" fmla="*/ 70 h 210"/>
                <a:gd name="T6" fmla="*/ 0 w 243"/>
                <a:gd name="T7" fmla="*/ 103 h 210"/>
                <a:gd name="T8" fmla="*/ 33 w 243"/>
                <a:gd name="T9" fmla="*/ 137 h 210"/>
                <a:gd name="T10" fmla="*/ 35 w 243"/>
                <a:gd name="T11" fmla="*/ 137 h 210"/>
                <a:gd name="T12" fmla="*/ 35 w 243"/>
                <a:gd name="T13" fmla="*/ 210 h 210"/>
                <a:gd name="T14" fmla="*/ 108 w 243"/>
                <a:gd name="T15" fmla="*/ 210 h 210"/>
                <a:gd name="T16" fmla="*/ 108 w 243"/>
                <a:gd name="T17" fmla="*/ 210 h 210"/>
                <a:gd name="T18" fmla="*/ 142 w 243"/>
                <a:gd name="T19" fmla="*/ 176 h 210"/>
                <a:gd name="T20" fmla="*/ 175 w 243"/>
                <a:gd name="T21" fmla="*/ 210 h 210"/>
                <a:gd name="T22" fmla="*/ 175 w 243"/>
                <a:gd name="T23" fmla="*/ 210 h 210"/>
                <a:gd name="T24" fmla="*/ 243 w 243"/>
                <a:gd name="T25" fmla="*/ 210 h 210"/>
                <a:gd name="T26" fmla="*/ 243 w 243"/>
                <a:gd name="T27" fmla="*/ 0 h 210"/>
                <a:gd name="T28" fmla="*/ 35 w 243"/>
                <a:gd name="T2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10">
                  <a:moveTo>
                    <a:pt x="35" y="0"/>
                  </a:moveTo>
                  <a:cubicBezTo>
                    <a:pt x="35" y="70"/>
                    <a:pt x="35" y="70"/>
                    <a:pt x="35" y="70"/>
                  </a:cubicBezTo>
                  <a:cubicBezTo>
                    <a:pt x="33" y="70"/>
                    <a:pt x="33" y="70"/>
                    <a:pt x="33" y="70"/>
                  </a:cubicBezTo>
                  <a:cubicBezTo>
                    <a:pt x="15" y="70"/>
                    <a:pt x="0" y="85"/>
                    <a:pt x="0" y="103"/>
                  </a:cubicBezTo>
                  <a:cubicBezTo>
                    <a:pt x="0" y="122"/>
                    <a:pt x="15" y="137"/>
                    <a:pt x="33" y="137"/>
                  </a:cubicBezTo>
                  <a:cubicBezTo>
                    <a:pt x="35" y="137"/>
                    <a:pt x="35" y="137"/>
                    <a:pt x="35" y="137"/>
                  </a:cubicBezTo>
                  <a:cubicBezTo>
                    <a:pt x="35" y="210"/>
                    <a:pt x="35" y="210"/>
                    <a:pt x="35" y="210"/>
                  </a:cubicBezTo>
                  <a:cubicBezTo>
                    <a:pt x="108" y="210"/>
                    <a:pt x="108" y="210"/>
                    <a:pt x="108" y="210"/>
                  </a:cubicBezTo>
                  <a:cubicBezTo>
                    <a:pt x="108" y="210"/>
                    <a:pt x="108" y="210"/>
                    <a:pt x="108" y="210"/>
                  </a:cubicBezTo>
                  <a:cubicBezTo>
                    <a:pt x="108" y="191"/>
                    <a:pt x="123" y="176"/>
                    <a:pt x="142" y="176"/>
                  </a:cubicBezTo>
                  <a:cubicBezTo>
                    <a:pt x="160" y="176"/>
                    <a:pt x="175" y="191"/>
                    <a:pt x="175" y="210"/>
                  </a:cubicBezTo>
                  <a:cubicBezTo>
                    <a:pt x="175" y="210"/>
                    <a:pt x="175" y="210"/>
                    <a:pt x="175" y="210"/>
                  </a:cubicBezTo>
                  <a:cubicBezTo>
                    <a:pt x="243" y="210"/>
                    <a:pt x="243" y="210"/>
                    <a:pt x="243" y="210"/>
                  </a:cubicBezTo>
                  <a:cubicBezTo>
                    <a:pt x="243" y="0"/>
                    <a:pt x="243" y="0"/>
                    <a:pt x="243" y="0"/>
                  </a:cubicBezTo>
                  <a:lnTo>
                    <a:pt x="35" y="0"/>
                  </a:lnTo>
                  <a:close/>
                </a:path>
              </a:pathLst>
            </a:custGeom>
            <a:solidFill>
              <a:srgbClr val="4472C4">
                <a:lumMod val="60000"/>
                <a:lumOff val="40000"/>
              </a:srgbClr>
            </a:solidFill>
            <a:ln w="50800" cap="flat">
              <a:noFill/>
              <a:prstDash val="solid"/>
              <a:miter lim="800000"/>
              <a:headEnd/>
              <a:tailEnd/>
            </a:ln>
            <a:effectLst/>
            <a:sp3d extrusionH="279400" prstMaterial="matte"/>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9" name="Rectangle 27">
              <a:extLst>
                <a:ext uri="{FF2B5EF4-FFF2-40B4-BE49-F238E27FC236}">
                  <a16:creationId xmlns:a16="http://schemas.microsoft.com/office/drawing/2014/main" id="{D32F76C6-1DBE-4156-9518-C2C6771A7A68}"/>
                </a:ext>
              </a:extLst>
            </p:cNvPr>
            <p:cNvSpPr/>
            <p:nvPr/>
          </p:nvSpPr>
          <p:spPr>
            <a:xfrm>
              <a:off x="4784107" y="1771374"/>
              <a:ext cx="2603288" cy="434426"/>
            </a:xfrm>
            <a:prstGeom prst="rect">
              <a:avLst/>
            </a:prstGeom>
            <a:ln>
              <a:noFill/>
            </a:ln>
            <a:sp3d extrusionH="279400" prstMaterial="matte"/>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panose="020F0502020204030204"/>
              </a:endParaRPr>
            </a:p>
          </p:txBody>
        </p:sp>
        <p:sp>
          <p:nvSpPr>
            <p:cNvPr id="50" name="Rectangle 30">
              <a:extLst>
                <a:ext uri="{FF2B5EF4-FFF2-40B4-BE49-F238E27FC236}">
                  <a16:creationId xmlns:a16="http://schemas.microsoft.com/office/drawing/2014/main" id="{3FAB22B1-A459-4632-AF02-02816FF04D43}"/>
                </a:ext>
              </a:extLst>
            </p:cNvPr>
            <p:cNvSpPr/>
            <p:nvPr/>
          </p:nvSpPr>
          <p:spPr>
            <a:xfrm>
              <a:off x="4784105" y="4898817"/>
              <a:ext cx="2603288" cy="434426"/>
            </a:xfrm>
            <a:prstGeom prst="rect">
              <a:avLst/>
            </a:prstGeom>
            <a:ln>
              <a:noFill/>
            </a:ln>
            <a:sp3d extrusionH="279400" prstMaterial="matte"/>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panose="020F0502020204030204"/>
              </a:endParaRPr>
            </a:p>
          </p:txBody>
        </p:sp>
        <p:sp>
          <p:nvSpPr>
            <p:cNvPr id="51" name="Rectangle 31">
              <a:extLst>
                <a:ext uri="{FF2B5EF4-FFF2-40B4-BE49-F238E27FC236}">
                  <a16:creationId xmlns:a16="http://schemas.microsoft.com/office/drawing/2014/main" id="{42284565-FC2A-4612-A2B8-62775D064D67}"/>
                </a:ext>
              </a:extLst>
            </p:cNvPr>
            <p:cNvSpPr/>
            <p:nvPr/>
          </p:nvSpPr>
          <p:spPr>
            <a:xfrm>
              <a:off x="6096000" y="3412525"/>
              <a:ext cx="2579051" cy="434426"/>
            </a:xfrm>
            <a:prstGeom prst="rect">
              <a:avLst/>
            </a:prstGeom>
            <a:ln>
              <a:noFill/>
            </a:ln>
            <a:sp3d extrusionH="279400" prstMaterial="matte"/>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panose="020F0502020204030204"/>
              </a:endParaRPr>
            </a:p>
          </p:txBody>
        </p:sp>
        <p:sp>
          <p:nvSpPr>
            <p:cNvPr id="52" name="Rectangle 36">
              <a:extLst>
                <a:ext uri="{FF2B5EF4-FFF2-40B4-BE49-F238E27FC236}">
                  <a16:creationId xmlns:a16="http://schemas.microsoft.com/office/drawing/2014/main" id="{F45B8747-1CDA-4210-8260-F3DDC16BFA6A}"/>
                </a:ext>
              </a:extLst>
            </p:cNvPr>
            <p:cNvSpPr/>
            <p:nvPr/>
          </p:nvSpPr>
          <p:spPr>
            <a:xfrm>
              <a:off x="3507675" y="3412525"/>
              <a:ext cx="2535640" cy="434426"/>
            </a:xfrm>
            <a:prstGeom prst="rect">
              <a:avLst/>
            </a:prstGeom>
            <a:ln>
              <a:noFill/>
            </a:ln>
            <a:sp3d extrusionH="279400" prstMaterial="matte"/>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panose="020F0502020204030204"/>
              </a:endParaRPr>
            </a:p>
          </p:txBody>
        </p:sp>
      </p:grpSp>
      <p:cxnSp>
        <p:nvCxnSpPr>
          <p:cNvPr id="53" name="Straight Connector 39">
            <a:extLst>
              <a:ext uri="{FF2B5EF4-FFF2-40B4-BE49-F238E27FC236}">
                <a16:creationId xmlns:a16="http://schemas.microsoft.com/office/drawing/2014/main" id="{5D5D8D62-95DA-4942-8DFD-428FEDDDF65F}"/>
              </a:ext>
            </a:extLst>
          </p:cNvPr>
          <p:cNvCxnSpPr>
            <a:cxnSpLocks/>
          </p:cNvCxnSpPr>
          <p:nvPr/>
        </p:nvCxnSpPr>
        <p:spPr>
          <a:xfrm flipH="1">
            <a:off x="6161310" y="2628676"/>
            <a:ext cx="617681" cy="2135"/>
          </a:xfrm>
          <a:prstGeom prst="line">
            <a:avLst/>
          </a:prstGeom>
          <a:noFill/>
          <a:ln w="6350" cap="flat" cmpd="sng" algn="ctr">
            <a:solidFill>
              <a:srgbClr val="5B9BD5"/>
            </a:solidFill>
            <a:prstDash val="solid"/>
            <a:miter lim="800000"/>
          </a:ln>
          <a:effectLst/>
        </p:spPr>
      </p:cxnSp>
      <p:cxnSp>
        <p:nvCxnSpPr>
          <p:cNvPr id="54" name="Straight Connector 41">
            <a:extLst>
              <a:ext uri="{FF2B5EF4-FFF2-40B4-BE49-F238E27FC236}">
                <a16:creationId xmlns:a16="http://schemas.microsoft.com/office/drawing/2014/main" id="{134D0D4B-452F-4EFF-9D7C-D0122A46FB4B}"/>
              </a:ext>
            </a:extLst>
          </p:cNvPr>
          <p:cNvCxnSpPr>
            <a:cxnSpLocks/>
          </p:cNvCxnSpPr>
          <p:nvPr/>
        </p:nvCxnSpPr>
        <p:spPr>
          <a:xfrm flipV="1">
            <a:off x="7586767" y="4367100"/>
            <a:ext cx="0" cy="596790"/>
          </a:xfrm>
          <a:prstGeom prst="line">
            <a:avLst/>
          </a:prstGeom>
          <a:noFill/>
          <a:ln w="6350" cap="flat" cmpd="sng" algn="ctr">
            <a:solidFill>
              <a:srgbClr val="5B9BD5"/>
            </a:solidFill>
            <a:prstDash val="solid"/>
            <a:miter lim="800000"/>
          </a:ln>
          <a:effectLst/>
        </p:spPr>
      </p:cxnSp>
      <p:cxnSp>
        <p:nvCxnSpPr>
          <p:cNvPr id="55" name="Straight Connector 43">
            <a:extLst>
              <a:ext uri="{FF2B5EF4-FFF2-40B4-BE49-F238E27FC236}">
                <a16:creationId xmlns:a16="http://schemas.microsoft.com/office/drawing/2014/main" id="{AF9E97CC-9766-4432-B1F3-1EB9BEBEFB95}"/>
              </a:ext>
            </a:extLst>
          </p:cNvPr>
          <p:cNvCxnSpPr>
            <a:cxnSpLocks/>
          </p:cNvCxnSpPr>
          <p:nvPr/>
        </p:nvCxnSpPr>
        <p:spPr>
          <a:xfrm flipV="1">
            <a:off x="3967226" y="3272268"/>
            <a:ext cx="0" cy="471092"/>
          </a:xfrm>
          <a:prstGeom prst="line">
            <a:avLst/>
          </a:prstGeom>
          <a:noFill/>
          <a:ln w="6350" cap="flat" cmpd="sng" algn="ctr">
            <a:solidFill>
              <a:srgbClr val="5B9BD5"/>
            </a:solidFill>
            <a:prstDash val="solid"/>
            <a:miter lim="800000"/>
          </a:ln>
          <a:effectLst/>
        </p:spPr>
      </p:cxnSp>
      <p:cxnSp>
        <p:nvCxnSpPr>
          <p:cNvPr id="56" name="Straight Connector 44">
            <a:extLst>
              <a:ext uri="{FF2B5EF4-FFF2-40B4-BE49-F238E27FC236}">
                <a16:creationId xmlns:a16="http://schemas.microsoft.com/office/drawing/2014/main" id="{E51749E4-E2A2-4351-B438-00D05EBAE988}"/>
              </a:ext>
            </a:extLst>
          </p:cNvPr>
          <p:cNvCxnSpPr/>
          <p:nvPr/>
        </p:nvCxnSpPr>
        <p:spPr>
          <a:xfrm flipH="1">
            <a:off x="4999325" y="5975292"/>
            <a:ext cx="567063" cy="0"/>
          </a:xfrm>
          <a:prstGeom prst="line">
            <a:avLst/>
          </a:prstGeom>
          <a:noFill/>
          <a:ln w="6350" cap="flat" cmpd="sng" algn="ctr">
            <a:solidFill>
              <a:srgbClr val="5B9BD5"/>
            </a:solidFill>
            <a:prstDash val="solid"/>
            <a:miter lim="800000"/>
          </a:ln>
          <a:effectLst/>
        </p:spPr>
      </p:cxnSp>
      <p:sp>
        <p:nvSpPr>
          <p:cNvPr id="57" name="CuadroTexto 24">
            <a:extLst>
              <a:ext uri="{FF2B5EF4-FFF2-40B4-BE49-F238E27FC236}">
                <a16:creationId xmlns:a16="http://schemas.microsoft.com/office/drawing/2014/main" id="{348A0961-32F8-4880-BEAA-C3A5670B6608}"/>
              </a:ext>
            </a:extLst>
          </p:cNvPr>
          <p:cNvSpPr txBox="1"/>
          <p:nvPr/>
        </p:nvSpPr>
        <p:spPr>
          <a:xfrm>
            <a:off x="582360" y="2597040"/>
            <a:ext cx="3263517" cy="707886"/>
          </a:xfrm>
          <a:prstGeom prst="rect">
            <a:avLst/>
          </a:prstGeom>
          <a:noFill/>
        </p:spPr>
        <p:txBody>
          <a:bodyPr wrap="square" rtlCol="0">
            <a:spAutoFit/>
          </a:bodyPr>
          <a:lstStyle/>
          <a:p>
            <a:pPr algn="r" defTabSz="914400"/>
            <a:r>
              <a:rPr lang="en-US" sz="2000" b="1" i="1" dirty="0">
                <a:solidFill>
                  <a:prstClr val="black"/>
                </a:solidFill>
                <a:latin typeface="Arial" panose="020B0604020202020204" pitchFamily="34" charset="0"/>
                <a:cs typeface="Arial" panose="020B0604020202020204" pitchFamily="34" charset="0"/>
              </a:rPr>
              <a:t>What</a:t>
            </a:r>
            <a:r>
              <a:rPr lang="en-US" sz="2000" dirty="0">
                <a:solidFill>
                  <a:prstClr val="black"/>
                </a:solidFill>
                <a:latin typeface="Arial" panose="020B0604020202020204" pitchFamily="34" charset="0"/>
                <a:cs typeface="Arial" panose="020B0604020202020204" pitchFamily="34" charset="0"/>
              </a:rPr>
              <a:t> dimension (content): </a:t>
            </a:r>
          </a:p>
          <a:p>
            <a:pPr algn="r" defTabSz="914400"/>
            <a:r>
              <a:rPr lang="en-US" sz="2000" dirty="0">
                <a:solidFill>
                  <a:prstClr val="black"/>
                </a:solidFill>
                <a:latin typeface="Arial" panose="020B0604020202020204" pitchFamily="34" charset="0"/>
                <a:cs typeface="Arial" panose="020B0604020202020204" pitchFamily="34" charset="0"/>
              </a:rPr>
              <a:t>Firm’s activities </a:t>
            </a:r>
          </a:p>
        </p:txBody>
      </p:sp>
      <p:sp>
        <p:nvSpPr>
          <p:cNvPr id="58" name="CuadroTexto 25">
            <a:extLst>
              <a:ext uri="{FF2B5EF4-FFF2-40B4-BE49-F238E27FC236}">
                <a16:creationId xmlns:a16="http://schemas.microsoft.com/office/drawing/2014/main" id="{DB7C1557-3339-4DEC-A0A9-93E69AB49E5C}"/>
              </a:ext>
            </a:extLst>
          </p:cNvPr>
          <p:cNvSpPr txBox="1"/>
          <p:nvPr/>
        </p:nvSpPr>
        <p:spPr>
          <a:xfrm>
            <a:off x="1574267" y="5685679"/>
            <a:ext cx="3140335" cy="677108"/>
          </a:xfrm>
          <a:prstGeom prst="rect">
            <a:avLst/>
          </a:prstGeom>
          <a:noFill/>
        </p:spPr>
        <p:txBody>
          <a:bodyPr wrap="square" rtlCol="0">
            <a:spAutoFit/>
          </a:bodyPr>
          <a:lstStyle/>
          <a:p>
            <a:pPr algn="r" defTabSz="914400"/>
            <a:r>
              <a:rPr lang="en-US" sz="1900" b="1" i="1" dirty="0">
                <a:solidFill>
                  <a:prstClr val="black"/>
                </a:solidFill>
                <a:latin typeface="Arial" panose="020B0604020202020204" pitchFamily="34" charset="0"/>
                <a:cs typeface="Arial" panose="020B0604020202020204" pitchFamily="34" charset="0"/>
              </a:rPr>
              <a:t>How</a:t>
            </a:r>
            <a:r>
              <a:rPr lang="en-US" sz="1900" dirty="0">
                <a:solidFill>
                  <a:prstClr val="black"/>
                </a:solidFill>
                <a:latin typeface="Arial" panose="020B0604020202020204" pitchFamily="34" charset="0"/>
                <a:cs typeface="Arial" panose="020B0604020202020204" pitchFamily="34" charset="0"/>
              </a:rPr>
              <a:t> dimension (structure): </a:t>
            </a:r>
          </a:p>
          <a:p>
            <a:pPr algn="r" defTabSz="914400"/>
            <a:r>
              <a:rPr lang="en-US" sz="1900" dirty="0">
                <a:solidFill>
                  <a:prstClr val="black"/>
                </a:solidFill>
                <a:latin typeface="Arial" panose="020B0604020202020204" pitchFamily="34" charset="0"/>
                <a:cs typeface="Arial" panose="020B0604020202020204" pitchFamily="34" charset="0"/>
              </a:rPr>
              <a:t>How activities are linked</a:t>
            </a:r>
            <a:endParaRPr lang="es-ES" sz="1900" dirty="0">
              <a:solidFill>
                <a:prstClr val="black"/>
              </a:solidFill>
              <a:latin typeface="Calibri" panose="020F0502020204030204"/>
            </a:endParaRPr>
          </a:p>
        </p:txBody>
      </p:sp>
      <p:sp>
        <p:nvSpPr>
          <p:cNvPr id="59" name="CuadroTexto 26">
            <a:extLst>
              <a:ext uri="{FF2B5EF4-FFF2-40B4-BE49-F238E27FC236}">
                <a16:creationId xmlns:a16="http://schemas.microsoft.com/office/drawing/2014/main" id="{2B4F72FB-55A5-4EDA-8F75-B7728DD12658}"/>
              </a:ext>
            </a:extLst>
          </p:cNvPr>
          <p:cNvSpPr txBox="1"/>
          <p:nvPr/>
        </p:nvSpPr>
        <p:spPr>
          <a:xfrm>
            <a:off x="7269591" y="5054737"/>
            <a:ext cx="4348607" cy="969496"/>
          </a:xfrm>
          <a:prstGeom prst="rect">
            <a:avLst/>
          </a:prstGeom>
          <a:noFill/>
        </p:spPr>
        <p:txBody>
          <a:bodyPr wrap="square" rtlCol="0">
            <a:spAutoFit/>
          </a:bodyPr>
          <a:lstStyle/>
          <a:p>
            <a:pPr defTabSz="914400"/>
            <a:r>
              <a:rPr lang="en-US" sz="1900" b="1" i="1" dirty="0">
                <a:solidFill>
                  <a:prstClr val="black"/>
                </a:solidFill>
                <a:latin typeface="Arial" panose="020B0604020202020204" pitchFamily="34" charset="0"/>
                <a:cs typeface="Arial" panose="020B0604020202020204" pitchFamily="34" charset="0"/>
              </a:rPr>
              <a:t>Why</a:t>
            </a:r>
            <a:r>
              <a:rPr lang="en-US" sz="1900" dirty="0">
                <a:solidFill>
                  <a:prstClr val="black"/>
                </a:solidFill>
                <a:latin typeface="Arial" panose="020B0604020202020204" pitchFamily="34" charset="0"/>
                <a:cs typeface="Arial" panose="020B0604020202020204" pitchFamily="34" charset="0"/>
              </a:rPr>
              <a:t> dimension (value logic): </a:t>
            </a:r>
          </a:p>
          <a:p>
            <a:pPr defTabSz="914400"/>
            <a:r>
              <a:rPr lang="en-US" sz="1900" dirty="0">
                <a:solidFill>
                  <a:prstClr val="black"/>
                </a:solidFill>
                <a:latin typeface="Arial" panose="020B0604020202020204" pitchFamily="34" charset="0"/>
                <a:cs typeface="Arial" panose="020B0604020202020204" pitchFamily="34" charset="0"/>
              </a:rPr>
              <a:t>How the business model helps the focal firm create and capture value </a:t>
            </a:r>
          </a:p>
        </p:txBody>
      </p:sp>
      <p:sp>
        <p:nvSpPr>
          <p:cNvPr id="60" name="CuadroTexto 27">
            <a:extLst>
              <a:ext uri="{FF2B5EF4-FFF2-40B4-BE49-F238E27FC236}">
                <a16:creationId xmlns:a16="http://schemas.microsoft.com/office/drawing/2014/main" id="{8BDD1EBB-19D6-479F-B7D7-B35DBEB5BEE4}"/>
              </a:ext>
            </a:extLst>
          </p:cNvPr>
          <p:cNvSpPr txBox="1"/>
          <p:nvPr/>
        </p:nvSpPr>
        <p:spPr>
          <a:xfrm>
            <a:off x="6876964" y="2279236"/>
            <a:ext cx="4906492" cy="677108"/>
          </a:xfrm>
          <a:prstGeom prst="rect">
            <a:avLst/>
          </a:prstGeom>
          <a:noFill/>
        </p:spPr>
        <p:txBody>
          <a:bodyPr wrap="square" rtlCol="0">
            <a:spAutoFit/>
          </a:bodyPr>
          <a:lstStyle/>
          <a:p>
            <a:pPr defTabSz="914400"/>
            <a:r>
              <a:rPr lang="en-US" sz="1900" b="1" i="1" dirty="0">
                <a:solidFill>
                  <a:prstClr val="black"/>
                </a:solidFill>
                <a:latin typeface="Arial" panose="020B0604020202020204" pitchFamily="34" charset="0"/>
                <a:cs typeface="Arial" panose="020B0604020202020204" pitchFamily="34" charset="0"/>
              </a:rPr>
              <a:t>Who</a:t>
            </a:r>
            <a:r>
              <a:rPr lang="en-US" sz="1900" dirty="0">
                <a:solidFill>
                  <a:prstClr val="black"/>
                </a:solidFill>
                <a:latin typeface="Arial" panose="020B0604020202020204" pitchFamily="34" charset="0"/>
                <a:cs typeface="Arial" panose="020B0604020202020204" pitchFamily="34" charset="0"/>
              </a:rPr>
              <a:t> dimension (governance): </a:t>
            </a:r>
          </a:p>
          <a:p>
            <a:pPr defTabSz="914400"/>
            <a:r>
              <a:rPr lang="en-US" sz="1900" dirty="0">
                <a:solidFill>
                  <a:prstClr val="black"/>
                </a:solidFill>
                <a:latin typeface="Arial" panose="020B0604020202020204" pitchFamily="34" charset="0"/>
                <a:cs typeface="Arial" panose="020B0604020202020204" pitchFamily="34" charset="0"/>
              </a:rPr>
              <a:t>Which stakeholders perform which activities</a:t>
            </a:r>
          </a:p>
        </p:txBody>
      </p:sp>
    </p:spTree>
    <p:extLst>
      <p:ext uri="{BB962C8B-B14F-4D97-AF65-F5344CB8AC3E}">
        <p14:creationId xmlns:p14="http://schemas.microsoft.com/office/powerpoint/2010/main" val="375281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2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2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2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E52C6F3-26E1-4223-9BF6-7F985A59C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8A09D7-FCA5-F04D-BBC3-92FDB2A50FF2}"/>
              </a:ext>
            </a:extLst>
          </p:cNvPr>
          <p:cNvSpPr>
            <a:spLocks noGrp="1"/>
          </p:cNvSpPr>
          <p:nvPr>
            <p:ph type="title"/>
          </p:nvPr>
        </p:nvSpPr>
        <p:spPr>
          <a:xfrm>
            <a:off x="1057367" y="167920"/>
            <a:ext cx="6381257" cy="1556870"/>
          </a:xfrm>
        </p:spPr>
        <p:txBody>
          <a:bodyPr anchor="b">
            <a:normAutofit/>
          </a:bodyPr>
          <a:lstStyle/>
          <a:p>
            <a:r>
              <a:rPr lang="en-US" sz="4000" dirty="0">
                <a:latin typeface="Arial" panose="020B0604020202020204" pitchFamily="34" charset="0"/>
                <a:cs typeface="Arial" panose="020B0604020202020204" pitchFamily="34" charset="0"/>
              </a:rPr>
              <a:t>Illustration: The </a:t>
            </a:r>
            <a:r>
              <a:rPr lang="en-US" sz="4000" b="1" i="1" dirty="0">
                <a:latin typeface="Arial" panose="020B0604020202020204" pitchFamily="34" charset="0"/>
                <a:cs typeface="Arial" panose="020B0604020202020204" pitchFamily="34" charset="0"/>
              </a:rPr>
              <a:t>What</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Dimension (i.e., Content)</a:t>
            </a:r>
          </a:p>
        </p:txBody>
      </p:sp>
      <p:sp>
        <p:nvSpPr>
          <p:cNvPr id="4" name="Content Placeholder 3">
            <a:extLst>
              <a:ext uri="{FF2B5EF4-FFF2-40B4-BE49-F238E27FC236}">
                <a16:creationId xmlns:a16="http://schemas.microsoft.com/office/drawing/2014/main" id="{D3691AB7-D5CE-0E4F-8A43-EC667C666B39}"/>
              </a:ext>
            </a:extLst>
          </p:cNvPr>
          <p:cNvSpPr>
            <a:spLocks noGrp="1"/>
          </p:cNvSpPr>
          <p:nvPr>
            <p:ph idx="1"/>
          </p:nvPr>
        </p:nvSpPr>
        <p:spPr>
          <a:xfrm>
            <a:off x="1057368" y="2199995"/>
            <a:ext cx="6381257" cy="3461155"/>
          </a:xfrm>
        </p:spPr>
        <p:txBody>
          <a:bodyPr>
            <a:normAutofit/>
          </a:bodyPr>
          <a:lstStyle/>
          <a:p>
            <a:r>
              <a:rPr lang="en-US" sz="2500" dirty="0">
                <a:latin typeface="Arial" panose="020B0604020202020204" pitchFamily="34" charset="0"/>
                <a:cs typeface="Arial" panose="020B0604020202020204" pitchFamily="34" charset="0"/>
              </a:rPr>
              <a:t>All business models comprised of activities (</a:t>
            </a:r>
            <a:r>
              <a:rPr lang="en-US" sz="2500" b="1" i="1" dirty="0">
                <a:latin typeface="Arial" panose="020B0604020202020204" pitchFamily="34" charset="0"/>
                <a:cs typeface="Arial" panose="020B0604020202020204" pitchFamily="34" charset="0"/>
              </a:rPr>
              <a:t>What</a:t>
            </a:r>
            <a:r>
              <a:rPr lang="en-US" sz="2500" dirty="0">
                <a:latin typeface="Arial" panose="020B0604020202020204" pitchFamily="34" charset="0"/>
                <a:cs typeface="Arial" panose="020B0604020202020204" pitchFamily="34" charset="0"/>
              </a:rPr>
              <a:t>)</a:t>
            </a:r>
          </a:p>
          <a:p>
            <a:r>
              <a:rPr lang="en-US" sz="2500" dirty="0">
                <a:latin typeface="Arial" panose="020B0604020202020204" pitchFamily="34" charset="0"/>
                <a:cs typeface="Arial" panose="020B0604020202020204" pitchFamily="34" charset="0"/>
              </a:rPr>
              <a:t>Core activities usually performed by focal firm</a:t>
            </a:r>
          </a:p>
          <a:p>
            <a:r>
              <a:rPr lang="en-US" sz="2500" dirty="0">
                <a:latin typeface="Arial" panose="020B0604020202020204" pitchFamily="34" charset="0"/>
                <a:cs typeface="Arial" panose="020B0604020202020204" pitchFamily="34" charset="0"/>
              </a:rPr>
              <a:t>Activities can also be carried out by other stakeholders</a:t>
            </a:r>
          </a:p>
          <a:p>
            <a:r>
              <a:rPr lang="en-US" sz="2500" dirty="0">
                <a:latin typeface="Arial" panose="020B0604020202020204" pitchFamily="34" charset="0"/>
                <a:cs typeface="Arial" panose="020B0604020202020204" pitchFamily="34" charset="0"/>
              </a:rPr>
              <a:t>Apple innovated </a:t>
            </a:r>
            <a:r>
              <a:rPr lang="en-US" sz="2500" b="1" i="1" dirty="0">
                <a:latin typeface="Arial" panose="020B0604020202020204" pitchFamily="34" charset="0"/>
                <a:cs typeface="Arial" panose="020B0604020202020204" pitchFamily="34" charset="0"/>
              </a:rPr>
              <a:t>What</a:t>
            </a:r>
            <a:r>
              <a:rPr lang="en-US" sz="2500" dirty="0">
                <a:latin typeface="Arial" panose="020B0604020202020204" pitchFamily="34" charset="0"/>
                <a:cs typeface="Arial" panose="020B0604020202020204" pitchFamily="34" charset="0"/>
              </a:rPr>
              <a:t>: Music downloads in early 2000s (iTunes)</a:t>
            </a:r>
          </a:p>
        </p:txBody>
      </p:sp>
      <p:pic>
        <p:nvPicPr>
          <p:cNvPr id="5126" name="Picture 6" descr="Apple's iPod turns 13">
            <a:hlinkClick r:id="rId3"/>
            <a:extLst>
              <a:ext uri="{FF2B5EF4-FFF2-40B4-BE49-F238E27FC236}">
                <a16:creationId xmlns:a16="http://schemas.microsoft.com/office/drawing/2014/main" id="{B7D47E64-A3F2-8740-8E98-5E61BA8F50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182" t="947" b="-829"/>
          <a:stretch/>
        </p:blipFill>
        <p:spPr bwMode="auto">
          <a:xfrm>
            <a:off x="8687979" y="2951541"/>
            <a:ext cx="2446653" cy="31900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new iTunes icon is a throwback to Apple's classic logo - The Verge">
            <a:hlinkClick r:id="rId5"/>
            <a:extLst>
              <a:ext uri="{FF2B5EF4-FFF2-40B4-BE49-F238E27FC236}">
                <a16:creationId xmlns:a16="http://schemas.microsoft.com/office/drawing/2014/main" id="{32333DE7-F110-EE49-8375-BC65E1683A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902" b="-19902"/>
          <a:stretch/>
        </p:blipFill>
        <p:spPr bwMode="auto">
          <a:xfrm>
            <a:off x="7892004" y="-294093"/>
            <a:ext cx="4038601" cy="317592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58EB914-8145-954B-85C7-BAE4F90380DB}"/>
              </a:ext>
            </a:extLst>
          </p:cNvPr>
          <p:cNvSpPr>
            <a:spLocks noGrp="1"/>
          </p:cNvSpPr>
          <p:nvPr>
            <p:ph type="sldNum" sz="quarter" idx="12"/>
          </p:nvPr>
        </p:nvSpPr>
        <p:spPr>
          <a:xfrm>
            <a:off x="11704320" y="6455664"/>
            <a:ext cx="448056" cy="365125"/>
          </a:xfrm>
        </p:spPr>
        <p:txBody>
          <a:bodyPr>
            <a:normAutofit/>
          </a:bodyPr>
          <a:lstStyle/>
          <a:p>
            <a:pPr>
              <a:spcAft>
                <a:spcPts val="600"/>
              </a:spcAft>
            </a:pPr>
            <a:fld id="{E7A2A7EC-45BA-5D42-86F6-DAD841AC1B7C}" type="slidenum">
              <a:rPr lang="en-US" sz="1100">
                <a:solidFill>
                  <a:srgbClr val="FFFFFF"/>
                </a:solidFill>
                <a:latin typeface="Arial" panose="020B0604020202020204" pitchFamily="34" charset="0"/>
                <a:cs typeface="Arial" panose="020B0604020202020204" pitchFamily="34" charset="0"/>
              </a:rPr>
              <a:pPr>
                <a:spcAft>
                  <a:spcPts val="600"/>
                </a:spcAft>
              </a:pPr>
              <a:t>14</a:t>
            </a:fld>
            <a:endParaRPr lang="en-US" sz="1100">
              <a:solidFill>
                <a:srgbClr val="FFFFFF"/>
              </a:solidFill>
              <a:latin typeface="Arial" panose="020B0604020202020204" pitchFamily="34" charset="0"/>
              <a:cs typeface="Arial" panose="020B0604020202020204" pitchFamily="34" charset="0"/>
            </a:endParaRPr>
          </a:p>
        </p:txBody>
      </p:sp>
      <p:sp>
        <p:nvSpPr>
          <p:cNvPr id="11" name="Footer Placeholder 3">
            <a:extLst>
              <a:ext uri="{FF2B5EF4-FFF2-40B4-BE49-F238E27FC236}">
                <a16:creationId xmlns:a16="http://schemas.microsoft.com/office/drawing/2014/main" id="{6916121B-39F6-44E6-85C4-8618B3EF9BFC}"/>
              </a:ext>
            </a:extLst>
          </p:cNvPr>
          <p:cNvSpPr txBox="1">
            <a:spLocks/>
          </p:cNvSpPr>
          <p:nvPr/>
        </p:nvSpPr>
        <p:spPr>
          <a:xfrm>
            <a:off x="2178428" y="6455664"/>
            <a:ext cx="4139134" cy="365125"/>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defRPr/>
            </a:pPr>
            <a:r>
              <a:rPr lang="en-US" sz="1000" dirty="0">
                <a:solidFill>
                  <a:prstClr val="black">
                    <a:tint val="75000"/>
                  </a:prstClr>
                </a:solidFill>
                <a:latin typeface="Arial" panose="020B0604020202020204" pitchFamily="34" charset="0"/>
                <a:cs typeface="Arial" panose="020B0604020202020204" pitchFamily="34" charset="0"/>
              </a:rPr>
              <a:t>Copyright © 2021 By Raphael Amit And Christoph </a:t>
            </a:r>
            <a:r>
              <a:rPr lang="en-US" sz="1000" dirty="0" err="1">
                <a:solidFill>
                  <a:prstClr val="black">
                    <a:tint val="75000"/>
                  </a:prstClr>
                </a:solidFill>
                <a:latin typeface="Arial" panose="020B0604020202020204" pitchFamily="34" charset="0"/>
                <a:cs typeface="Arial" panose="020B0604020202020204" pitchFamily="34" charset="0"/>
              </a:rPr>
              <a:t>Zott</a:t>
            </a:r>
            <a:r>
              <a:rPr lang="en-US" sz="1000" dirty="0">
                <a:solidFill>
                  <a:prstClr val="black">
                    <a:tint val="75000"/>
                  </a:prst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289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E52C6F3-26E1-4223-9BF6-7F985A59C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8A09D7-FCA5-F04D-BBC3-92FDB2A50FF2}"/>
              </a:ext>
            </a:extLst>
          </p:cNvPr>
          <p:cNvSpPr>
            <a:spLocks noGrp="1"/>
          </p:cNvSpPr>
          <p:nvPr>
            <p:ph type="title"/>
          </p:nvPr>
        </p:nvSpPr>
        <p:spPr>
          <a:xfrm>
            <a:off x="1076098" y="143946"/>
            <a:ext cx="6381257" cy="1556870"/>
          </a:xfrm>
        </p:spPr>
        <p:txBody>
          <a:bodyPr anchor="b">
            <a:normAutofit/>
          </a:bodyPr>
          <a:lstStyle/>
          <a:p>
            <a:r>
              <a:rPr lang="en-US" sz="4000" dirty="0">
                <a:latin typeface="Arial" panose="020B0604020202020204" pitchFamily="34" charset="0"/>
                <a:cs typeface="Arial" panose="020B0604020202020204" pitchFamily="34" charset="0"/>
              </a:rPr>
              <a:t>Illustration: The </a:t>
            </a:r>
            <a:r>
              <a:rPr lang="en-US" sz="4000" b="1" i="1" dirty="0">
                <a:latin typeface="Arial" panose="020B0604020202020204" pitchFamily="34" charset="0"/>
                <a:cs typeface="Arial" panose="020B0604020202020204" pitchFamily="34" charset="0"/>
              </a:rPr>
              <a:t>How</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Dimension (i.e., Structure)</a:t>
            </a:r>
          </a:p>
        </p:txBody>
      </p:sp>
      <p:sp>
        <p:nvSpPr>
          <p:cNvPr id="4" name="Content Placeholder 3">
            <a:extLst>
              <a:ext uri="{FF2B5EF4-FFF2-40B4-BE49-F238E27FC236}">
                <a16:creationId xmlns:a16="http://schemas.microsoft.com/office/drawing/2014/main" id="{D3691AB7-D5CE-0E4F-8A43-EC667C666B39}"/>
              </a:ext>
            </a:extLst>
          </p:cNvPr>
          <p:cNvSpPr>
            <a:spLocks noGrp="1"/>
          </p:cNvSpPr>
          <p:nvPr>
            <p:ph idx="1"/>
          </p:nvPr>
        </p:nvSpPr>
        <p:spPr>
          <a:xfrm>
            <a:off x="1096881" y="2701106"/>
            <a:ext cx="6381257" cy="3461155"/>
          </a:xfrm>
        </p:spPr>
        <p:txBody>
          <a:bodyPr>
            <a:normAutofit/>
          </a:bodyPr>
          <a:lstStyle/>
          <a:p>
            <a:r>
              <a:rPr lang="en-US" sz="2500" dirty="0">
                <a:latin typeface="Arial" panose="020B0604020202020204" pitchFamily="34" charset="0"/>
                <a:cs typeface="Arial" panose="020B0604020202020204" pitchFamily="34" charset="0"/>
              </a:rPr>
              <a:t>How activities are linked</a:t>
            </a:r>
          </a:p>
          <a:p>
            <a:r>
              <a:rPr lang="en-US" sz="2500" dirty="0">
                <a:latin typeface="Arial" panose="020B0604020202020204" pitchFamily="34" charset="0"/>
                <a:cs typeface="Arial" panose="020B0604020202020204" pitchFamily="34" charset="0"/>
              </a:rPr>
              <a:t>Relative sequencing of activities </a:t>
            </a:r>
          </a:p>
          <a:p>
            <a:r>
              <a:rPr lang="en-US" sz="2500" dirty="0">
                <a:latin typeface="Arial" panose="020B0604020202020204" pitchFamily="34" charset="0"/>
                <a:cs typeface="Arial" panose="020B0604020202020204" pitchFamily="34" charset="0"/>
              </a:rPr>
              <a:t>Dell: direct-to-customer and build-to-order approach (innovation in </a:t>
            </a:r>
            <a:r>
              <a:rPr lang="en-US" sz="2500" b="1" i="1" dirty="0">
                <a:latin typeface="Arial" panose="020B0604020202020204" pitchFamily="34" charset="0"/>
                <a:cs typeface="Arial" panose="020B0604020202020204" pitchFamily="34" charset="0"/>
              </a:rPr>
              <a:t>How</a:t>
            </a:r>
            <a:r>
              <a:rPr lang="en-US" sz="2500" dirty="0">
                <a:latin typeface="Arial" panose="020B0604020202020204" pitchFamily="34" charset="0"/>
                <a:cs typeface="Arial" panose="020B0604020202020204" pitchFamily="34" charset="0"/>
              </a:rPr>
              <a:t>)</a:t>
            </a:r>
          </a:p>
        </p:txBody>
      </p:sp>
      <p:pic>
        <p:nvPicPr>
          <p:cNvPr id="3076" name="Picture 4" descr="Direct from Dell: Strategies that Revolutionized an Industry: Amazon.es:  Dell, Michael: Libros en idiomas extranjeros">
            <a:hlinkClick r:id="rId3"/>
            <a:extLst>
              <a:ext uri="{FF2B5EF4-FFF2-40B4-BE49-F238E27FC236}">
                <a16:creationId xmlns:a16="http://schemas.microsoft.com/office/drawing/2014/main" id="{F28C4E29-D348-0145-ACE9-0DB4F2FF79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037" r="-45037"/>
          <a:stretch/>
        </p:blipFill>
        <p:spPr bwMode="auto">
          <a:xfrm>
            <a:off x="7909601" y="2765220"/>
            <a:ext cx="4426226" cy="35339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pload.wikimedia.org/wikipedia/commons/thumb/1/...">
            <a:hlinkClick r:id="rId5"/>
            <a:extLst>
              <a:ext uri="{FF2B5EF4-FFF2-40B4-BE49-F238E27FC236}">
                <a16:creationId xmlns:a16="http://schemas.microsoft.com/office/drawing/2014/main" id="{974C60D5-F7D1-2D47-9ADB-6EE51F478E1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582" r="-13582"/>
          <a:stretch/>
        </p:blipFill>
        <p:spPr bwMode="auto">
          <a:xfrm>
            <a:off x="8578835" y="142595"/>
            <a:ext cx="3087757" cy="242818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58EB914-8145-954B-85C7-BAE4F90380DB}"/>
              </a:ext>
            </a:extLst>
          </p:cNvPr>
          <p:cNvSpPr>
            <a:spLocks noGrp="1"/>
          </p:cNvSpPr>
          <p:nvPr>
            <p:ph type="sldNum" sz="quarter" idx="12"/>
          </p:nvPr>
        </p:nvSpPr>
        <p:spPr>
          <a:xfrm>
            <a:off x="11704320" y="6455664"/>
            <a:ext cx="448056" cy="365125"/>
          </a:xfrm>
        </p:spPr>
        <p:txBody>
          <a:bodyPr>
            <a:normAutofit/>
          </a:bodyPr>
          <a:lstStyle/>
          <a:p>
            <a:pPr>
              <a:spcAft>
                <a:spcPts val="600"/>
              </a:spcAft>
            </a:pPr>
            <a:fld id="{E7A2A7EC-45BA-5D42-86F6-DAD841AC1B7C}" type="slidenum">
              <a:rPr lang="en-US" sz="1100">
                <a:solidFill>
                  <a:srgbClr val="FFFFFF"/>
                </a:solidFill>
                <a:latin typeface="Arial" panose="020B0604020202020204" pitchFamily="34" charset="0"/>
                <a:cs typeface="Arial" panose="020B0604020202020204" pitchFamily="34" charset="0"/>
              </a:rPr>
              <a:pPr>
                <a:spcAft>
                  <a:spcPts val="600"/>
                </a:spcAft>
              </a:pPr>
              <a:t>15</a:t>
            </a:fld>
            <a:endParaRPr lang="en-US" sz="1100">
              <a:solidFill>
                <a:srgbClr val="FFFFFF"/>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5F9D8E83-993E-4C8F-A411-1D43CA13DAC7}"/>
              </a:ext>
            </a:extLst>
          </p:cNvPr>
          <p:cNvSpPr txBox="1"/>
          <p:nvPr/>
        </p:nvSpPr>
        <p:spPr>
          <a:xfrm>
            <a:off x="9654812" y="6108047"/>
            <a:ext cx="996977" cy="161221"/>
          </a:xfrm>
          <a:prstGeom prst="rect">
            <a:avLst/>
          </a:prstGeom>
          <a:noFill/>
          <a:ln>
            <a:noFill/>
          </a:ln>
        </p:spPr>
        <p:txBody>
          <a:bodyPr wrap="square" rtlCol="0">
            <a:noAutofit/>
          </a:bodyPr>
          <a:lstStyle/>
          <a:p>
            <a:pPr algn="ctr">
              <a:spcAft>
                <a:spcPts val="600"/>
              </a:spcAft>
            </a:pPr>
            <a:r>
              <a:rPr lang="fr-FR" sz="800" dirty="0" err="1">
                <a:solidFill>
                  <a:srgbClr val="FFFFFF"/>
                </a:solidFill>
                <a:latin typeface="Arial" panose="020B0604020202020204" pitchFamily="34" charset="0"/>
                <a:cs typeface="Arial" panose="020B0604020202020204" pitchFamily="34" charset="0"/>
              </a:rPr>
              <a:t>Credits</a:t>
            </a:r>
            <a:r>
              <a:rPr lang="fr-FR" sz="800" dirty="0">
                <a:solidFill>
                  <a:srgbClr val="FFFFFF"/>
                </a:solidFill>
                <a:latin typeface="Arial" panose="020B0604020202020204" pitchFamily="34" charset="0"/>
                <a:cs typeface="Arial" panose="020B0604020202020204" pitchFamily="34" charset="0"/>
              </a:rPr>
              <a:t> : Amazon</a:t>
            </a:r>
          </a:p>
        </p:txBody>
      </p:sp>
      <p:sp>
        <p:nvSpPr>
          <p:cNvPr id="12" name="Footer Placeholder 3">
            <a:extLst>
              <a:ext uri="{FF2B5EF4-FFF2-40B4-BE49-F238E27FC236}">
                <a16:creationId xmlns:a16="http://schemas.microsoft.com/office/drawing/2014/main" id="{F212C043-3A39-4F9E-B888-82318B70F03C}"/>
              </a:ext>
            </a:extLst>
          </p:cNvPr>
          <p:cNvSpPr txBox="1">
            <a:spLocks/>
          </p:cNvSpPr>
          <p:nvPr/>
        </p:nvSpPr>
        <p:spPr>
          <a:xfrm>
            <a:off x="2197159" y="6477434"/>
            <a:ext cx="4139134" cy="365125"/>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defRPr/>
            </a:pPr>
            <a:r>
              <a:rPr lang="en-US" sz="1000" dirty="0">
                <a:solidFill>
                  <a:prstClr val="black">
                    <a:tint val="75000"/>
                  </a:prstClr>
                </a:solidFill>
                <a:latin typeface="Arial" panose="020B0604020202020204" pitchFamily="34" charset="0"/>
                <a:cs typeface="Arial" panose="020B0604020202020204" pitchFamily="34" charset="0"/>
              </a:rPr>
              <a:t>Copyright © 2021 By Raphael Amit And Christoph </a:t>
            </a:r>
            <a:r>
              <a:rPr lang="en-US" sz="1000" dirty="0" err="1">
                <a:solidFill>
                  <a:prstClr val="black">
                    <a:tint val="75000"/>
                  </a:prstClr>
                </a:solidFill>
                <a:latin typeface="Arial" panose="020B0604020202020204" pitchFamily="34" charset="0"/>
                <a:cs typeface="Arial" panose="020B0604020202020204" pitchFamily="34" charset="0"/>
              </a:rPr>
              <a:t>Zott</a:t>
            </a:r>
            <a:r>
              <a:rPr lang="en-US" sz="1000" dirty="0">
                <a:solidFill>
                  <a:prstClr val="black">
                    <a:tint val="75000"/>
                  </a:prst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58191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52C6F3-26E1-4223-9BF6-7F985A59C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8A09D7-FCA5-F04D-BBC3-92FDB2A50FF2}"/>
              </a:ext>
            </a:extLst>
          </p:cNvPr>
          <p:cNvSpPr>
            <a:spLocks noGrp="1"/>
          </p:cNvSpPr>
          <p:nvPr>
            <p:ph type="title"/>
          </p:nvPr>
        </p:nvSpPr>
        <p:spPr>
          <a:xfrm>
            <a:off x="1084440" y="122905"/>
            <a:ext cx="6992482" cy="1556870"/>
          </a:xfrm>
        </p:spPr>
        <p:txBody>
          <a:bodyPr anchor="b">
            <a:noAutofit/>
          </a:bodyPr>
          <a:lstStyle/>
          <a:p>
            <a:r>
              <a:rPr lang="en-US" sz="4000" dirty="0">
                <a:latin typeface="Arial" panose="020B0604020202020204" pitchFamily="34" charset="0"/>
                <a:cs typeface="Arial" panose="020B0604020202020204" pitchFamily="34" charset="0"/>
              </a:rPr>
              <a:t>Illustration: The </a:t>
            </a:r>
            <a:r>
              <a:rPr lang="en-US" sz="4000" b="1" i="1" dirty="0">
                <a:latin typeface="Arial" panose="020B0604020202020204" pitchFamily="34" charset="0"/>
                <a:cs typeface="Arial" panose="020B0604020202020204" pitchFamily="34" charset="0"/>
              </a:rPr>
              <a:t>Who</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Dimension (i.e., Governance)</a:t>
            </a:r>
          </a:p>
        </p:txBody>
      </p:sp>
      <p:sp>
        <p:nvSpPr>
          <p:cNvPr id="4" name="Content Placeholder 3">
            <a:extLst>
              <a:ext uri="{FF2B5EF4-FFF2-40B4-BE49-F238E27FC236}">
                <a16:creationId xmlns:a16="http://schemas.microsoft.com/office/drawing/2014/main" id="{D3691AB7-D5CE-0E4F-8A43-EC667C666B39}"/>
              </a:ext>
            </a:extLst>
          </p:cNvPr>
          <p:cNvSpPr>
            <a:spLocks noGrp="1"/>
          </p:cNvSpPr>
          <p:nvPr>
            <p:ph idx="1"/>
          </p:nvPr>
        </p:nvSpPr>
        <p:spPr>
          <a:xfrm>
            <a:off x="1136395" y="2621625"/>
            <a:ext cx="6381257" cy="3461155"/>
          </a:xfrm>
        </p:spPr>
        <p:txBody>
          <a:bodyPr>
            <a:normAutofit/>
          </a:bodyPr>
          <a:lstStyle/>
          <a:p>
            <a:r>
              <a:rPr lang="en-US" sz="2500" dirty="0">
                <a:latin typeface="Arial" panose="020B0604020202020204" pitchFamily="34" charset="0"/>
                <a:cs typeface="Arial" panose="020B0604020202020204" pitchFamily="34" charset="0"/>
              </a:rPr>
              <a:t>Which stakeholders in the business model perform which activities</a:t>
            </a:r>
          </a:p>
          <a:p>
            <a:r>
              <a:rPr lang="en-US" sz="2500" dirty="0">
                <a:latin typeface="Arial" panose="020B0604020202020204" pitchFamily="34" charset="0"/>
                <a:cs typeface="Arial" panose="020B0604020202020204" pitchFamily="34" charset="0"/>
              </a:rPr>
              <a:t>Dell also innovated </a:t>
            </a:r>
            <a:r>
              <a:rPr lang="en-US" sz="2500" b="1" i="1" dirty="0">
                <a:latin typeface="Arial" panose="020B0604020202020204" pitchFamily="34" charset="0"/>
                <a:cs typeface="Arial" panose="020B0604020202020204" pitchFamily="34" charset="0"/>
              </a:rPr>
              <a:t>Who</a:t>
            </a:r>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Suppliers manufacture computer parts</a:t>
            </a:r>
          </a:p>
          <a:p>
            <a:pPr marL="0"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8" name="Picture 7">
            <a:hlinkClick r:id="rId3"/>
            <a:extLst>
              <a:ext uri="{FF2B5EF4-FFF2-40B4-BE49-F238E27FC236}">
                <a16:creationId xmlns:a16="http://schemas.microsoft.com/office/drawing/2014/main" id="{DC2AC062-2C36-2245-ABF8-26606268E17D}"/>
              </a:ext>
            </a:extLst>
          </p:cNvPr>
          <p:cNvPicPr>
            <a:picLocks noChangeAspect="1"/>
          </p:cNvPicPr>
          <p:nvPr/>
        </p:nvPicPr>
        <p:blipFill rotWithShape="1">
          <a:blip r:embed="rId4"/>
          <a:srcRect l="15119" r="1" b="1"/>
          <a:stretch/>
        </p:blipFill>
        <p:spPr>
          <a:xfrm>
            <a:off x="8153400" y="3224447"/>
            <a:ext cx="4038601" cy="3175925"/>
          </a:xfrm>
          <a:prstGeom prst="rect">
            <a:avLst/>
          </a:prstGeom>
        </p:spPr>
      </p:pic>
      <p:sp>
        <p:nvSpPr>
          <p:cNvPr id="16" name="Rectangle 15">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58EB914-8145-954B-85C7-BAE4F90380DB}"/>
              </a:ext>
            </a:extLst>
          </p:cNvPr>
          <p:cNvSpPr>
            <a:spLocks noGrp="1"/>
          </p:cNvSpPr>
          <p:nvPr>
            <p:ph type="sldNum" sz="quarter" idx="12"/>
          </p:nvPr>
        </p:nvSpPr>
        <p:spPr>
          <a:xfrm>
            <a:off x="11704320" y="6455664"/>
            <a:ext cx="448056" cy="365125"/>
          </a:xfrm>
        </p:spPr>
        <p:txBody>
          <a:bodyPr>
            <a:normAutofit/>
          </a:bodyPr>
          <a:lstStyle/>
          <a:p>
            <a:pPr>
              <a:spcAft>
                <a:spcPts val="600"/>
              </a:spcAft>
            </a:pPr>
            <a:fld id="{E7A2A7EC-45BA-5D42-86F6-DAD841AC1B7C}" type="slidenum">
              <a:rPr lang="en-US" sz="1100">
                <a:solidFill>
                  <a:srgbClr val="FFFFFF"/>
                </a:solidFill>
                <a:latin typeface="Arial" panose="020B0604020202020204" pitchFamily="34" charset="0"/>
                <a:cs typeface="Arial" panose="020B0604020202020204" pitchFamily="34" charset="0"/>
              </a:rPr>
              <a:pPr>
                <a:spcAft>
                  <a:spcPts val="600"/>
                </a:spcAft>
              </a:pPr>
              <a:t>16</a:t>
            </a:fld>
            <a:endParaRPr lang="en-US" sz="1100">
              <a:solidFill>
                <a:srgbClr val="FFFFFF"/>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5061463F-CF32-4C7C-A7F2-2A13C0C8D1F3}"/>
              </a:ext>
            </a:extLst>
          </p:cNvPr>
          <p:cNvSpPr txBox="1"/>
          <p:nvPr/>
        </p:nvSpPr>
        <p:spPr>
          <a:xfrm>
            <a:off x="11145050" y="6198380"/>
            <a:ext cx="1118540" cy="220500"/>
          </a:xfrm>
          <a:prstGeom prst="rect">
            <a:avLst/>
          </a:prstGeom>
          <a:noFill/>
          <a:ln>
            <a:noFill/>
          </a:ln>
        </p:spPr>
        <p:txBody>
          <a:bodyPr wrap="square" rtlCol="0">
            <a:noAutofit/>
          </a:bodyPr>
          <a:lstStyle/>
          <a:p>
            <a:pPr algn="ctr">
              <a:spcAft>
                <a:spcPts val="600"/>
              </a:spcAft>
            </a:pPr>
            <a:r>
              <a:rPr lang="fr-FR" sz="800" dirty="0" err="1">
                <a:latin typeface="Arial" panose="020B0604020202020204" pitchFamily="34" charset="0"/>
                <a:cs typeface="Arial" panose="020B0604020202020204" pitchFamily="34" charset="0"/>
              </a:rPr>
              <a:t>Credits</a:t>
            </a:r>
            <a:r>
              <a:rPr lang="fr-FR" sz="800" dirty="0">
                <a:latin typeface="Arial" panose="020B0604020202020204" pitchFamily="34" charset="0"/>
                <a:cs typeface="Arial" panose="020B0604020202020204" pitchFamily="34" charset="0"/>
              </a:rPr>
              <a:t> : </a:t>
            </a:r>
            <a:r>
              <a:rPr lang="fr-FR" sz="800" dirty="0" err="1">
                <a:latin typeface="Arial" panose="020B0604020202020204" pitchFamily="34" charset="0"/>
                <a:cs typeface="Arial" panose="020B0604020202020204" pitchFamily="34" charset="0"/>
              </a:rPr>
              <a:t>Unsplash</a:t>
            </a:r>
            <a:endParaRPr lang="fr-FR" sz="800" dirty="0">
              <a:latin typeface="Arial" panose="020B0604020202020204" pitchFamily="34" charset="0"/>
              <a:cs typeface="Arial" panose="020B0604020202020204" pitchFamily="34" charset="0"/>
            </a:endParaRPr>
          </a:p>
        </p:txBody>
      </p:sp>
      <p:pic>
        <p:nvPicPr>
          <p:cNvPr id="12" name="Picture 2" descr="upload.wikimedia.org/wikipedia/commons/thumb/1/...">
            <a:hlinkClick r:id="rId5"/>
            <a:extLst>
              <a:ext uri="{FF2B5EF4-FFF2-40B4-BE49-F238E27FC236}">
                <a16:creationId xmlns:a16="http://schemas.microsoft.com/office/drawing/2014/main" id="{AF5CDA56-C647-47EA-9D5F-A346D0BD697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582" r="-13582"/>
          <a:stretch/>
        </p:blipFill>
        <p:spPr bwMode="auto">
          <a:xfrm>
            <a:off x="8616563" y="338630"/>
            <a:ext cx="3087757" cy="2428189"/>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a:extLst>
              <a:ext uri="{FF2B5EF4-FFF2-40B4-BE49-F238E27FC236}">
                <a16:creationId xmlns:a16="http://schemas.microsoft.com/office/drawing/2014/main" id="{E77CD54C-DC3D-479C-A5C3-182402A43D15}"/>
              </a:ext>
            </a:extLst>
          </p:cNvPr>
          <p:cNvSpPr txBox="1">
            <a:spLocks/>
          </p:cNvSpPr>
          <p:nvPr/>
        </p:nvSpPr>
        <p:spPr>
          <a:xfrm>
            <a:off x="2257456" y="6446623"/>
            <a:ext cx="4139134" cy="365125"/>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defRPr/>
            </a:pPr>
            <a:r>
              <a:rPr lang="en-US" sz="1000" dirty="0">
                <a:solidFill>
                  <a:prstClr val="black">
                    <a:tint val="75000"/>
                  </a:prstClr>
                </a:solidFill>
                <a:latin typeface="Arial" panose="020B0604020202020204" pitchFamily="34" charset="0"/>
                <a:cs typeface="Arial" panose="020B0604020202020204" pitchFamily="34" charset="0"/>
              </a:rPr>
              <a:t>Copyright © 2021 By Raphael Amit And Christoph </a:t>
            </a:r>
            <a:r>
              <a:rPr lang="en-US" sz="1000" dirty="0" err="1">
                <a:solidFill>
                  <a:prstClr val="black">
                    <a:tint val="75000"/>
                  </a:prstClr>
                </a:solidFill>
                <a:latin typeface="Arial" panose="020B0604020202020204" pitchFamily="34" charset="0"/>
                <a:cs typeface="Arial" panose="020B0604020202020204" pitchFamily="34" charset="0"/>
              </a:rPr>
              <a:t>Zott</a:t>
            </a:r>
            <a:r>
              <a:rPr lang="en-US" sz="1000" dirty="0">
                <a:solidFill>
                  <a:prstClr val="black">
                    <a:tint val="75000"/>
                  </a:prst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11280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E52C6F3-26E1-4223-9BF6-7F985A59C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8A09D7-FCA5-F04D-BBC3-92FDB2A50FF2}"/>
              </a:ext>
            </a:extLst>
          </p:cNvPr>
          <p:cNvSpPr>
            <a:spLocks noGrp="1"/>
          </p:cNvSpPr>
          <p:nvPr>
            <p:ph type="title"/>
          </p:nvPr>
        </p:nvSpPr>
        <p:spPr>
          <a:xfrm>
            <a:off x="1065705" y="61576"/>
            <a:ext cx="6381257" cy="1556870"/>
          </a:xfrm>
        </p:spPr>
        <p:txBody>
          <a:bodyPr anchor="b">
            <a:normAutofit/>
          </a:bodyPr>
          <a:lstStyle/>
          <a:p>
            <a:r>
              <a:rPr lang="en-US" sz="3700" dirty="0">
                <a:latin typeface="Arial" panose="020B0604020202020204" pitchFamily="34" charset="0"/>
                <a:cs typeface="Arial" panose="020B0604020202020204" pitchFamily="34" charset="0"/>
              </a:rPr>
              <a:t>Illustration: The </a:t>
            </a:r>
            <a:r>
              <a:rPr lang="en-US" sz="3700" b="1" i="1" dirty="0">
                <a:latin typeface="Arial" panose="020B0604020202020204" pitchFamily="34" charset="0"/>
                <a:cs typeface="Arial" panose="020B0604020202020204" pitchFamily="34" charset="0"/>
              </a:rPr>
              <a:t>Why</a:t>
            </a:r>
            <a:r>
              <a:rPr lang="en-US" sz="3700" b="1" dirty="0">
                <a:latin typeface="Arial" panose="020B0604020202020204" pitchFamily="34" charset="0"/>
                <a:cs typeface="Arial" panose="020B0604020202020204" pitchFamily="34" charset="0"/>
              </a:rPr>
              <a:t> </a:t>
            </a:r>
            <a:r>
              <a:rPr lang="en-US" sz="3700" dirty="0">
                <a:latin typeface="Arial" panose="020B0604020202020204" pitchFamily="34" charset="0"/>
                <a:cs typeface="Arial" panose="020B0604020202020204" pitchFamily="34" charset="0"/>
              </a:rPr>
              <a:t>Dimension (i.e., Value Logic)</a:t>
            </a:r>
          </a:p>
        </p:txBody>
      </p:sp>
      <p:sp>
        <p:nvSpPr>
          <p:cNvPr id="4" name="Content Placeholder 3">
            <a:extLst>
              <a:ext uri="{FF2B5EF4-FFF2-40B4-BE49-F238E27FC236}">
                <a16:creationId xmlns:a16="http://schemas.microsoft.com/office/drawing/2014/main" id="{D3691AB7-D5CE-0E4F-8A43-EC667C666B39}"/>
              </a:ext>
            </a:extLst>
          </p:cNvPr>
          <p:cNvSpPr>
            <a:spLocks noGrp="1"/>
          </p:cNvSpPr>
          <p:nvPr>
            <p:ph idx="1"/>
          </p:nvPr>
        </p:nvSpPr>
        <p:spPr>
          <a:xfrm>
            <a:off x="1096878" y="2398240"/>
            <a:ext cx="6381257" cy="3461155"/>
          </a:xfrm>
        </p:spPr>
        <p:txBody>
          <a:bodyPr>
            <a:normAutofit/>
          </a:bodyPr>
          <a:lstStyle/>
          <a:p>
            <a:r>
              <a:rPr lang="en-US" sz="2500" dirty="0">
                <a:latin typeface="Arial" panose="020B0604020202020204" pitchFamily="34" charset="0"/>
                <a:cs typeface="Arial" panose="020B0604020202020204" pitchFamily="34" charset="0"/>
              </a:rPr>
              <a:t>Value logic</a:t>
            </a:r>
          </a:p>
          <a:p>
            <a:r>
              <a:rPr lang="en-US" sz="2500" dirty="0">
                <a:latin typeface="Arial" panose="020B0604020202020204" pitchFamily="34" charset="0"/>
                <a:cs typeface="Arial" panose="020B0604020202020204" pitchFamily="34" charset="0"/>
              </a:rPr>
              <a:t>Liechtenstein-based Hilti makes professional construction tools</a:t>
            </a:r>
          </a:p>
          <a:p>
            <a:r>
              <a:rPr lang="en-US" sz="2500" dirty="0">
                <a:latin typeface="Arial" panose="020B0604020202020204" pitchFamily="34" charset="0"/>
                <a:cs typeface="Arial" panose="020B0604020202020204" pitchFamily="34" charset="0"/>
              </a:rPr>
              <a:t>When it offered tool rentals, innovated </a:t>
            </a:r>
            <a:r>
              <a:rPr lang="en-US" sz="2500" b="1" i="1" dirty="0">
                <a:latin typeface="Arial" panose="020B0604020202020204" pitchFamily="34" charset="0"/>
                <a:cs typeface="Arial" panose="020B0604020202020204" pitchFamily="34" charset="0"/>
              </a:rPr>
              <a:t>Why</a:t>
            </a:r>
            <a:endParaRPr lang="en-US" sz="25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pic>
        <p:nvPicPr>
          <p:cNvPr id="4106" name="Picture 10" descr="Please enter alternative text here (optional)">
            <a:hlinkClick r:id="rId3"/>
            <a:extLst>
              <a:ext uri="{FF2B5EF4-FFF2-40B4-BE49-F238E27FC236}">
                <a16:creationId xmlns:a16="http://schemas.microsoft.com/office/drawing/2014/main" id="{3363232C-88C6-D443-9234-84D38B6C74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5" r="1" b="1"/>
          <a:stretch/>
        </p:blipFill>
        <p:spPr bwMode="auto">
          <a:xfrm>
            <a:off x="8153399" y="3194443"/>
            <a:ext cx="4038601" cy="322443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specializado en herramientas profesionales - Hilti Española">
            <a:hlinkClick r:id="rId3"/>
            <a:extLst>
              <a:ext uri="{FF2B5EF4-FFF2-40B4-BE49-F238E27FC236}">
                <a16:creationId xmlns:a16="http://schemas.microsoft.com/office/drawing/2014/main" id="{B500D5A9-1A38-314E-A1DF-965890CE27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381" b="-117381"/>
          <a:stretch/>
        </p:blipFill>
        <p:spPr bwMode="auto">
          <a:xfrm>
            <a:off x="8153393" y="40794"/>
            <a:ext cx="4038601" cy="3175925"/>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58EB914-8145-954B-85C7-BAE4F90380DB}"/>
              </a:ext>
            </a:extLst>
          </p:cNvPr>
          <p:cNvSpPr>
            <a:spLocks noGrp="1"/>
          </p:cNvSpPr>
          <p:nvPr>
            <p:ph type="sldNum" sz="quarter" idx="12"/>
          </p:nvPr>
        </p:nvSpPr>
        <p:spPr>
          <a:xfrm>
            <a:off x="11704320" y="6455664"/>
            <a:ext cx="448056" cy="365125"/>
          </a:xfrm>
        </p:spPr>
        <p:txBody>
          <a:bodyPr>
            <a:normAutofit/>
          </a:bodyPr>
          <a:lstStyle/>
          <a:p>
            <a:pPr>
              <a:spcAft>
                <a:spcPts val="600"/>
              </a:spcAft>
            </a:pPr>
            <a:fld id="{E7A2A7EC-45BA-5D42-86F6-DAD841AC1B7C}" type="slidenum">
              <a:rPr lang="en-US" sz="1100">
                <a:solidFill>
                  <a:srgbClr val="FFFFFF"/>
                </a:solidFill>
                <a:latin typeface="Arial" panose="020B0604020202020204" pitchFamily="34" charset="0"/>
                <a:cs typeface="Arial" panose="020B0604020202020204" pitchFamily="34" charset="0"/>
              </a:rPr>
              <a:pPr>
                <a:spcAft>
                  <a:spcPts val="600"/>
                </a:spcAft>
              </a:pPr>
              <a:t>17</a:t>
            </a:fld>
            <a:endParaRPr lang="en-US" sz="1100">
              <a:solidFill>
                <a:srgbClr val="FFFFFF"/>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9687695B-07A7-4965-BB82-54ECB8DF31B4}"/>
              </a:ext>
            </a:extLst>
          </p:cNvPr>
          <p:cNvSpPr txBox="1"/>
          <p:nvPr/>
        </p:nvSpPr>
        <p:spPr>
          <a:xfrm>
            <a:off x="10758791" y="6133220"/>
            <a:ext cx="1169557" cy="230795"/>
          </a:xfrm>
          <a:prstGeom prst="rect">
            <a:avLst/>
          </a:prstGeom>
          <a:noFill/>
          <a:ln>
            <a:noFill/>
          </a:ln>
        </p:spPr>
        <p:txBody>
          <a:bodyPr wrap="square" rtlCol="0">
            <a:noAutofit/>
          </a:bodyPr>
          <a:lstStyle/>
          <a:p>
            <a:pPr algn="r">
              <a:spcAft>
                <a:spcPts val="600"/>
              </a:spcAft>
            </a:pPr>
            <a:r>
              <a:rPr lang="fr-FR" sz="800" dirty="0" err="1">
                <a:latin typeface="Arial" panose="020B0604020202020204" pitchFamily="34" charset="0"/>
                <a:cs typeface="Arial" panose="020B0604020202020204" pitchFamily="34" charset="0"/>
              </a:rPr>
              <a:t>Credits</a:t>
            </a:r>
            <a:r>
              <a:rPr lang="fr-FR" sz="800" dirty="0">
                <a:latin typeface="Arial" panose="020B0604020202020204" pitchFamily="34" charset="0"/>
                <a:cs typeface="Arial" panose="020B0604020202020204" pitchFamily="34" charset="0"/>
              </a:rPr>
              <a:t> : Hilti</a:t>
            </a:r>
          </a:p>
        </p:txBody>
      </p:sp>
      <p:sp>
        <p:nvSpPr>
          <p:cNvPr id="12" name="Footer Placeholder 3">
            <a:extLst>
              <a:ext uri="{FF2B5EF4-FFF2-40B4-BE49-F238E27FC236}">
                <a16:creationId xmlns:a16="http://schemas.microsoft.com/office/drawing/2014/main" id="{6B7A544B-B08E-4791-847B-0E79E05EB795}"/>
              </a:ext>
            </a:extLst>
          </p:cNvPr>
          <p:cNvSpPr txBox="1">
            <a:spLocks/>
          </p:cNvSpPr>
          <p:nvPr/>
        </p:nvSpPr>
        <p:spPr>
          <a:xfrm>
            <a:off x="2217939" y="6477436"/>
            <a:ext cx="4139134" cy="365125"/>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defRPr/>
            </a:pPr>
            <a:r>
              <a:rPr lang="en-US" sz="1000" dirty="0">
                <a:solidFill>
                  <a:prstClr val="black">
                    <a:tint val="75000"/>
                  </a:prstClr>
                </a:solidFill>
                <a:latin typeface="Arial" panose="020B0604020202020204" pitchFamily="34" charset="0"/>
                <a:cs typeface="Arial" panose="020B0604020202020204" pitchFamily="34" charset="0"/>
              </a:rPr>
              <a:t>Copyright © 2021 By Raphael Amit And Christoph </a:t>
            </a:r>
            <a:r>
              <a:rPr lang="en-US" sz="1000" dirty="0" err="1">
                <a:solidFill>
                  <a:prstClr val="black">
                    <a:tint val="75000"/>
                  </a:prstClr>
                </a:solidFill>
                <a:latin typeface="Arial" panose="020B0604020202020204" pitchFamily="34" charset="0"/>
                <a:cs typeface="Arial" panose="020B0604020202020204" pitchFamily="34" charset="0"/>
              </a:rPr>
              <a:t>Zott</a:t>
            </a:r>
            <a:r>
              <a:rPr lang="en-US" sz="1000" dirty="0">
                <a:solidFill>
                  <a:prstClr val="black">
                    <a:tint val="75000"/>
                  </a:prst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2948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140" name="Rectangle 139">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C274A278-6463-F24F-B032-5F160DA62D7C}"/>
              </a:ext>
            </a:extLst>
          </p:cNvPr>
          <p:cNvSpPr>
            <a:spLocks noGrp="1"/>
          </p:cNvSpPr>
          <p:nvPr>
            <p:ph type="title"/>
          </p:nvPr>
        </p:nvSpPr>
        <p:spPr>
          <a:xfrm>
            <a:off x="1371600" y="407695"/>
            <a:ext cx="10177272" cy="834251"/>
          </a:xfrm>
        </p:spPr>
        <p:txBody>
          <a:bodyPr vert="horz" lIns="91440" tIns="45720" rIns="91440" bIns="45720" rtlCol="0" anchor="ctr">
            <a:noAutofit/>
          </a:bodyPr>
          <a:lstStyle/>
          <a:p>
            <a:r>
              <a:rPr lang="en-US" sz="4000" dirty="0">
                <a:solidFill>
                  <a:srgbClr val="FFFFFF"/>
                </a:solidFill>
                <a:latin typeface="Arial" panose="020B0604020202020204" pitchFamily="34" charset="0"/>
                <a:cs typeface="Arial" panose="020B0604020202020204" pitchFamily="34" charset="0"/>
              </a:rPr>
              <a:t>What Makes A Business Model Innovative?</a:t>
            </a:r>
          </a:p>
        </p:txBody>
      </p:sp>
      <p:sp>
        <p:nvSpPr>
          <p:cNvPr id="4" name="Slide Number Placeholder 3">
            <a:extLst>
              <a:ext uri="{FF2B5EF4-FFF2-40B4-BE49-F238E27FC236}">
                <a16:creationId xmlns:a16="http://schemas.microsoft.com/office/drawing/2014/main" id="{E06E2E5B-F898-DC45-96A1-C73B0F37198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7A2A7EC-45BA-5D42-86F6-DAD841AC1B7C}"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5" name="Footer Placeholder 2">
            <a:extLst>
              <a:ext uri="{FF2B5EF4-FFF2-40B4-BE49-F238E27FC236}">
                <a16:creationId xmlns:a16="http://schemas.microsoft.com/office/drawing/2014/main" id="{8F7C7CCC-598B-489A-BA32-78FCC6376A50}"/>
              </a:ext>
            </a:extLst>
          </p:cNvPr>
          <p:cNvSpPr>
            <a:spLocks noGrp="1"/>
          </p:cNvSpPr>
          <p:nvPr>
            <p:ph type="ftr" sz="quarter" idx="11"/>
          </p:nvPr>
        </p:nvSpPr>
        <p:spPr>
          <a:xfrm>
            <a:off x="3919745" y="6476118"/>
            <a:ext cx="4114800" cy="365760"/>
          </a:xfrm>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Copyright © 2021 By Raphael Amit And Christoph </a:t>
            </a:r>
            <a:r>
              <a:rPr kumimoji="0" lang="en-US" sz="1000" b="0" i="0" u="none" strike="noStrike" kern="1200" cap="none" spc="0" normalizeH="0" baseline="0" noProof="0" dirty="0" err="1">
                <a:ln>
                  <a:noFill/>
                </a:ln>
                <a:solidFill>
                  <a:srgbClr val="E7E6E6">
                    <a:lumMod val="75000"/>
                  </a:srgbClr>
                </a:solidFill>
                <a:effectLst/>
                <a:uLnTx/>
                <a:uFillTx/>
                <a:latin typeface="Arial" panose="020B0604020202020204" pitchFamily="34" charset="0"/>
                <a:cs typeface="Arial" panose="020B0604020202020204" pitchFamily="34" charset="0"/>
              </a:rPr>
              <a:t>Zott</a:t>
            </a: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   </a:t>
            </a:r>
          </a:p>
        </p:txBody>
      </p:sp>
      <p:sp>
        <p:nvSpPr>
          <p:cNvPr id="16" name="Content Placeholder 2">
            <a:extLst>
              <a:ext uri="{FF2B5EF4-FFF2-40B4-BE49-F238E27FC236}">
                <a16:creationId xmlns:a16="http://schemas.microsoft.com/office/drawing/2014/main" id="{137847BC-655C-496E-BC08-18AABDA14348}"/>
              </a:ext>
            </a:extLst>
          </p:cNvPr>
          <p:cNvSpPr>
            <a:spLocks noGrp="1"/>
          </p:cNvSpPr>
          <p:nvPr>
            <p:ph idx="1"/>
          </p:nvPr>
        </p:nvSpPr>
        <p:spPr>
          <a:xfrm>
            <a:off x="1823910" y="4691058"/>
            <a:ext cx="7747540" cy="2032708"/>
          </a:xfrm>
        </p:spPr>
        <p:txBody>
          <a:bodyPr>
            <a:normAutofit/>
          </a:bodyPr>
          <a:lstStyle/>
          <a:p>
            <a:r>
              <a:rPr lang="en-US" sz="2500" dirty="0">
                <a:latin typeface="Arial" panose="020B0604020202020204" pitchFamily="34" charset="0"/>
                <a:cs typeface="Arial" panose="020B0604020202020204" pitchFamily="34" charset="0"/>
              </a:rPr>
              <a:t>Business model is </a:t>
            </a:r>
            <a:r>
              <a:rPr lang="en-US" sz="2500" b="1" dirty="0">
                <a:latin typeface="Arial" panose="020B0604020202020204" pitchFamily="34" charset="0"/>
                <a:cs typeface="Arial" panose="020B0604020202020204" pitchFamily="34" charset="0"/>
              </a:rPr>
              <a:t>innovative</a:t>
            </a:r>
            <a:r>
              <a:rPr lang="en-US" sz="2500" dirty="0">
                <a:latin typeface="Arial" panose="020B0604020202020204" pitchFamily="34" charset="0"/>
                <a:cs typeface="Arial" panose="020B0604020202020204" pitchFamily="34" charset="0"/>
              </a:rPr>
              <a:t> when it is novel in its product-market space </a:t>
            </a:r>
          </a:p>
          <a:p>
            <a:r>
              <a:rPr lang="en-US" sz="2500" dirty="0">
                <a:latin typeface="Arial" panose="020B0604020202020204" pitchFamily="34" charset="0"/>
                <a:cs typeface="Arial" panose="020B0604020202020204" pitchFamily="34" charset="0"/>
              </a:rPr>
              <a:t>May imply significant strategic shift</a:t>
            </a:r>
          </a:p>
        </p:txBody>
      </p:sp>
      <p:pic>
        <p:nvPicPr>
          <p:cNvPr id="17" name="Picture 4" descr="Uber Brand">
            <a:hlinkClick r:id="rId3"/>
            <a:extLst>
              <a:ext uri="{FF2B5EF4-FFF2-40B4-BE49-F238E27FC236}">
                <a16:creationId xmlns:a16="http://schemas.microsoft.com/office/drawing/2014/main" id="{554FDD42-EA79-413C-8A02-DBBD93BB0C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08" r="5" b="9756"/>
          <a:stretch/>
        </p:blipFill>
        <p:spPr bwMode="auto">
          <a:xfrm>
            <a:off x="7087140" y="1879253"/>
            <a:ext cx="3021678" cy="24125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hlinkClick r:id="rId5"/>
            <a:extLst>
              <a:ext uri="{FF2B5EF4-FFF2-40B4-BE49-F238E27FC236}">
                <a16:creationId xmlns:a16="http://schemas.microsoft.com/office/drawing/2014/main" id="{1F67FF3B-2C89-47BC-B67B-1DA5258307F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5824" b="-75824"/>
          <a:stretch/>
        </p:blipFill>
        <p:spPr bwMode="auto">
          <a:xfrm>
            <a:off x="1823910" y="1732623"/>
            <a:ext cx="3591338" cy="28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10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DAB932-3C03-5941-A2E0-31D34EC4A7A1}"/>
              </a:ext>
            </a:extLst>
          </p:cNvPr>
          <p:cNvSpPr>
            <a:spLocks noGrp="1"/>
          </p:cNvSpPr>
          <p:nvPr>
            <p:ph type="title"/>
          </p:nvPr>
        </p:nvSpPr>
        <p:spPr>
          <a:xfrm>
            <a:off x="1070267" y="83128"/>
            <a:ext cx="5181597" cy="1655482"/>
          </a:xfrm>
        </p:spPr>
        <p:txBody>
          <a:bodyPr vert="horz" lIns="91440" tIns="45720" rIns="91440" bIns="45720" rtlCol="0" anchor="b">
            <a:normAutofit/>
          </a:bodyPr>
          <a:lstStyle/>
          <a:p>
            <a:r>
              <a:rPr lang="en-US" sz="4000" kern="1200" dirty="0">
                <a:solidFill>
                  <a:schemeClr val="tx1"/>
                </a:solidFill>
                <a:latin typeface="Arial" panose="020B0604020202020204" pitchFamily="34" charset="0"/>
                <a:cs typeface="Arial" panose="020B0604020202020204" pitchFamily="34" charset="0"/>
              </a:rPr>
              <a:t>Value Creation Vs. Value Appropriation </a:t>
            </a:r>
          </a:p>
        </p:txBody>
      </p:sp>
      <p:sp>
        <p:nvSpPr>
          <p:cNvPr id="4" name="Content Placeholder 3">
            <a:extLst>
              <a:ext uri="{FF2B5EF4-FFF2-40B4-BE49-F238E27FC236}">
                <a16:creationId xmlns:a16="http://schemas.microsoft.com/office/drawing/2014/main" id="{399CDB02-88F9-AF4C-9B0F-18D436672BCC}"/>
              </a:ext>
            </a:extLst>
          </p:cNvPr>
          <p:cNvSpPr>
            <a:spLocks noGrp="1"/>
          </p:cNvSpPr>
          <p:nvPr>
            <p:ph sz="half" idx="1"/>
          </p:nvPr>
        </p:nvSpPr>
        <p:spPr>
          <a:xfrm>
            <a:off x="1070267" y="2364755"/>
            <a:ext cx="5181598" cy="3409898"/>
          </a:xfrm>
        </p:spPr>
        <p:txBody>
          <a:bodyPr vert="horz" lIns="91440" tIns="45720" rIns="91440" bIns="45720" rtlCol="0" anchor="t">
            <a:normAutofit/>
          </a:bodyPr>
          <a:lstStyle/>
          <a:p>
            <a:r>
              <a:rPr lang="en-US" sz="2500" dirty="0">
                <a:latin typeface="Arial" panose="020B0604020202020204" pitchFamily="34" charset="0"/>
                <a:cs typeface="Arial" panose="020B0604020202020204" pitchFamily="34" charset="0"/>
              </a:rPr>
              <a:t>Geared towards </a:t>
            </a:r>
            <a:r>
              <a:rPr lang="en-US" sz="2500" i="1" dirty="0">
                <a:latin typeface="Arial" panose="020B0604020202020204" pitchFamily="34" charset="0"/>
                <a:cs typeface="Arial" panose="020B0604020202020204" pitchFamily="34" charset="0"/>
              </a:rPr>
              <a:t>total value creation</a:t>
            </a:r>
            <a:r>
              <a:rPr lang="en-US" sz="2500" dirty="0">
                <a:latin typeface="Arial" panose="020B0604020202020204" pitchFamily="34" charset="0"/>
                <a:cs typeface="Arial" panose="020B0604020202020204" pitchFamily="34" charset="0"/>
              </a:rPr>
              <a:t> </a:t>
            </a:r>
          </a:p>
          <a:p>
            <a:r>
              <a:rPr lang="en-US" sz="2500" dirty="0">
                <a:latin typeface="Arial" panose="020B0604020202020204" pitchFamily="34" charset="0"/>
                <a:cs typeface="Arial" panose="020B0604020202020204" pitchFamily="34" charset="0"/>
              </a:rPr>
              <a:t>Business model co-determines overall size of the “value pie” </a:t>
            </a:r>
          </a:p>
          <a:p>
            <a:r>
              <a:rPr lang="en-US" sz="2500" dirty="0">
                <a:latin typeface="Arial" panose="020B0604020202020204" pitchFamily="34" charset="0"/>
                <a:cs typeface="Arial" panose="020B0604020202020204" pitchFamily="34" charset="0"/>
              </a:rPr>
              <a:t>And focal firm’s ability to capture value</a:t>
            </a:r>
          </a:p>
        </p:txBody>
      </p:sp>
      <p:pic>
        <p:nvPicPr>
          <p:cNvPr id="13" name="Content Placeholder 12">
            <a:extLst>
              <a:ext uri="{FF2B5EF4-FFF2-40B4-BE49-F238E27FC236}">
                <a16:creationId xmlns:a16="http://schemas.microsoft.com/office/drawing/2014/main" id="{95B5E0D2-5757-B54F-9CE1-E1146512E9C8}"/>
              </a:ext>
            </a:extLst>
          </p:cNvPr>
          <p:cNvPicPr>
            <a:picLocks noGrp="1" noChangeAspect="1"/>
          </p:cNvPicPr>
          <p:nvPr>
            <p:ph sz="half" idx="2"/>
          </p:nvPr>
        </p:nvPicPr>
        <p:blipFill>
          <a:blip r:embed="rId3"/>
          <a:stretch>
            <a:fillRect/>
          </a:stretch>
        </p:blipFill>
        <p:spPr>
          <a:xfrm>
            <a:off x="6976290" y="757362"/>
            <a:ext cx="4656467" cy="4656467"/>
          </a:xfrm>
          <a:prstGeom prst="rect">
            <a:avLst/>
          </a:prstGeom>
        </p:spPr>
      </p:pic>
      <p:sp>
        <p:nvSpPr>
          <p:cNvPr id="20" name="Rectangle 19">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3DA4C38D-844E-5443-898B-4AE3E4B83EBD}"/>
              </a:ext>
            </a:extLst>
          </p:cNvPr>
          <p:cNvSpPr>
            <a:spLocks noGrp="1"/>
          </p:cNvSpPr>
          <p:nvPr>
            <p:ph type="sldNum" sz="quarter" idx="12"/>
          </p:nvPr>
        </p:nvSpPr>
        <p:spPr>
          <a:xfrm>
            <a:off x="11704320" y="6451877"/>
            <a:ext cx="448056" cy="365125"/>
          </a:xfrm>
        </p:spPr>
        <p:txBody>
          <a:bodyPr vert="horz" lIns="91440" tIns="45720" rIns="91440" bIns="45720" rtlCol="0" anchor="ctr">
            <a:normAutofit/>
          </a:bodyPr>
          <a:lstStyle/>
          <a:p>
            <a:pPr>
              <a:spcAft>
                <a:spcPts val="600"/>
              </a:spcAft>
            </a:pPr>
            <a:fld id="{E7A2A7EC-45BA-5D42-86F6-DAD841AC1B7C}" type="slidenum">
              <a:rPr lang="en-US" sz="1100">
                <a:solidFill>
                  <a:srgbClr val="FFFFFF"/>
                </a:solidFill>
              </a:rPr>
              <a:pPr>
                <a:spcAft>
                  <a:spcPts val="600"/>
                </a:spcAft>
              </a:pPr>
              <a:t>19</a:t>
            </a:fld>
            <a:endParaRPr lang="en-US" sz="1100">
              <a:solidFill>
                <a:srgbClr val="FFFFFF"/>
              </a:solidFill>
            </a:endParaRPr>
          </a:p>
        </p:txBody>
      </p:sp>
      <p:sp>
        <p:nvSpPr>
          <p:cNvPr id="12" name="TextBox 11">
            <a:extLst>
              <a:ext uri="{FF2B5EF4-FFF2-40B4-BE49-F238E27FC236}">
                <a16:creationId xmlns:a16="http://schemas.microsoft.com/office/drawing/2014/main" id="{085CD1CD-52F8-1D43-9E77-04507C41FD8F}"/>
              </a:ext>
            </a:extLst>
          </p:cNvPr>
          <p:cNvSpPr txBox="1"/>
          <p:nvPr/>
        </p:nvSpPr>
        <p:spPr>
          <a:xfrm>
            <a:off x="7034993" y="5880585"/>
            <a:ext cx="4656468" cy="233967"/>
          </a:xfrm>
          <a:prstGeom prst="rect">
            <a:avLst/>
          </a:prstGeom>
          <a:noFill/>
          <a:ln>
            <a:noFill/>
          </a:ln>
        </p:spPr>
        <p:txBody>
          <a:bodyPr wrap="square" rtlCol="0">
            <a:noAutofit/>
          </a:bodyPr>
          <a:lstStyle/>
          <a:p>
            <a:pPr algn="ctr">
              <a:spcAft>
                <a:spcPts val="600"/>
              </a:spcAft>
            </a:pPr>
            <a:r>
              <a:rPr lang="en-US" sz="1300" dirty="0">
                <a:latin typeface="Arial" panose="020B0604020202020204" pitchFamily="34" charset="0"/>
                <a:cs typeface="Arial" panose="020B0604020202020204" pitchFamily="34" charset="0"/>
              </a:rPr>
              <a:t>Figure 1.4: Value Created vs. Value Appropriated </a:t>
            </a:r>
          </a:p>
        </p:txBody>
      </p:sp>
      <p:sp>
        <p:nvSpPr>
          <p:cNvPr id="11" name="Footer Placeholder 3">
            <a:extLst>
              <a:ext uri="{FF2B5EF4-FFF2-40B4-BE49-F238E27FC236}">
                <a16:creationId xmlns:a16="http://schemas.microsoft.com/office/drawing/2014/main" id="{B7244685-1D77-4304-B560-2F9C7E559884}"/>
              </a:ext>
            </a:extLst>
          </p:cNvPr>
          <p:cNvSpPr txBox="1">
            <a:spLocks/>
          </p:cNvSpPr>
          <p:nvPr/>
        </p:nvSpPr>
        <p:spPr>
          <a:xfrm>
            <a:off x="6045732" y="6451877"/>
            <a:ext cx="4139134" cy="365125"/>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00" dirty="0">
                <a:solidFill>
                  <a:prstClr val="black">
                    <a:tint val="75000"/>
                  </a:prstClr>
                </a:solidFill>
                <a:latin typeface="Arial" panose="020B0604020202020204" pitchFamily="34" charset="0"/>
                <a:cs typeface="Arial" panose="020B0604020202020204" pitchFamily="34" charset="0"/>
              </a:rPr>
              <a:t>Copyright © 2021 By Raphael Amit And Christoph </a:t>
            </a:r>
            <a:r>
              <a:rPr lang="en-US" sz="1000" dirty="0" err="1">
                <a:solidFill>
                  <a:prstClr val="black">
                    <a:tint val="75000"/>
                  </a:prstClr>
                </a:solidFill>
                <a:latin typeface="Arial" panose="020B0604020202020204" pitchFamily="34" charset="0"/>
                <a:cs typeface="Arial" panose="020B0604020202020204" pitchFamily="34" charset="0"/>
              </a:rPr>
              <a:t>Zott</a:t>
            </a:r>
            <a:r>
              <a:rPr lang="en-US" sz="1000" dirty="0">
                <a:solidFill>
                  <a:prstClr val="black">
                    <a:tint val="75000"/>
                  </a:prst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378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653BD78-10CD-491B-BA13-CD1E2DC3D8D9}" type="slidenum">
              <a:rPr kumimoji="0" lang="zh-CN" altLang="en-US" sz="1100" b="0" i="0" u="none" strike="noStrike" kern="1200" cap="none" spc="0" normalizeH="0" baseline="0" noProof="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zh-CN" altLang="en-US" sz="1100" b="0" i="0" u="none" strike="noStrike" kern="1200" cap="none" spc="0" normalizeH="0" baseline="0" noProof="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1" name="Title 2">
            <a:extLst>
              <a:ext uri="{FF2B5EF4-FFF2-40B4-BE49-F238E27FC236}">
                <a16:creationId xmlns:a16="http://schemas.microsoft.com/office/drawing/2014/main" id="{5971DA56-0045-40CB-9CC6-FBEAF0DB155B}"/>
              </a:ext>
            </a:extLst>
          </p:cNvPr>
          <p:cNvSpPr>
            <a:spLocks noGrp="1"/>
          </p:cNvSpPr>
          <p:nvPr>
            <p:ph type="title"/>
          </p:nvPr>
        </p:nvSpPr>
        <p:spPr>
          <a:xfrm>
            <a:off x="4965430" y="271699"/>
            <a:ext cx="6586491" cy="1286160"/>
          </a:xfrm>
        </p:spPr>
        <p:txBody>
          <a:bodyPr vert="horz" lIns="91440" tIns="45720" rIns="91440" bIns="45720" rtlCol="0" anchor="b">
            <a:normAutofit/>
          </a:bodyPr>
          <a:lstStyle/>
          <a:p>
            <a:r>
              <a:rPr lang="en-US" sz="4000" dirty="0">
                <a:latin typeface="Arial" panose="020B0604020202020204" pitchFamily="34" charset="0"/>
                <a:cs typeface="Arial" panose="020B0604020202020204" pitchFamily="34" charset="0"/>
              </a:rPr>
              <a:t>Concept Of The Business Model Arose In The 1990s</a:t>
            </a:r>
          </a:p>
        </p:txBody>
      </p:sp>
      <p:graphicFrame>
        <p:nvGraphicFramePr>
          <p:cNvPr id="42" name="Content Placeholder 5">
            <a:extLst>
              <a:ext uri="{FF2B5EF4-FFF2-40B4-BE49-F238E27FC236}">
                <a16:creationId xmlns:a16="http://schemas.microsoft.com/office/drawing/2014/main" id="{853705FF-5291-411B-9AA4-3FC35FCC76CC}"/>
              </a:ext>
            </a:extLst>
          </p:cNvPr>
          <p:cNvGraphicFramePr>
            <a:graphicFrameLocks noGrp="1"/>
          </p:cNvGraphicFramePr>
          <p:nvPr>
            <p:ph sz="half" idx="1"/>
            <p:extLst>
              <p:ext uri="{D42A27DB-BD31-4B8C-83A1-F6EECF244321}">
                <p14:modId xmlns:p14="http://schemas.microsoft.com/office/powerpoint/2010/main" val="423172032"/>
              </p:ext>
            </p:extLst>
          </p:nvPr>
        </p:nvGraphicFramePr>
        <p:xfrm>
          <a:off x="4222578" y="1318546"/>
          <a:ext cx="7785442" cy="4664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 name="Picture 14">
            <a:hlinkClick r:id="rId8"/>
            <a:extLst>
              <a:ext uri="{FF2B5EF4-FFF2-40B4-BE49-F238E27FC236}">
                <a16:creationId xmlns:a16="http://schemas.microsoft.com/office/drawing/2014/main" id="{F04EEFB5-4433-40F4-95F4-9D690AC217E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869" t="6763" r="8128" b="1991"/>
          <a:stretch/>
        </p:blipFill>
        <p:spPr bwMode="auto">
          <a:xfrm>
            <a:off x="0" y="0"/>
            <a:ext cx="4038598" cy="6400373"/>
          </a:xfrm>
          <a:prstGeom prst="rect">
            <a:avLst/>
          </a:prstGeom>
          <a:noFill/>
          <a:effectLst/>
          <a:extLst>
            <a:ext uri="{909E8E84-426E-40DD-AFC4-6F175D3DCCD1}">
              <a14:hiddenFill xmlns:a14="http://schemas.microsoft.com/office/drawing/2010/main">
                <a:solidFill>
                  <a:srgbClr val="FFFFFF"/>
                </a:solidFill>
              </a14:hiddenFill>
            </a:ext>
          </a:extLst>
        </p:spPr>
      </p:pic>
      <p:sp>
        <p:nvSpPr>
          <p:cNvPr id="44" name="Footer Placeholder 3">
            <a:extLst>
              <a:ext uri="{FF2B5EF4-FFF2-40B4-BE49-F238E27FC236}">
                <a16:creationId xmlns:a16="http://schemas.microsoft.com/office/drawing/2014/main" id="{C8CEA03B-4D1B-4748-972A-229C4170D170}"/>
              </a:ext>
            </a:extLst>
          </p:cNvPr>
          <p:cNvSpPr txBox="1">
            <a:spLocks/>
          </p:cNvSpPr>
          <p:nvPr/>
        </p:nvSpPr>
        <p:spPr>
          <a:xfrm>
            <a:off x="6045732" y="6468393"/>
            <a:ext cx="4139134" cy="365125"/>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00" dirty="0">
                <a:solidFill>
                  <a:prstClr val="black">
                    <a:tint val="75000"/>
                  </a:prstClr>
                </a:solidFill>
                <a:latin typeface="Arial" panose="020B0604020202020204" pitchFamily="34" charset="0"/>
                <a:cs typeface="Arial" panose="020B0604020202020204" pitchFamily="34" charset="0"/>
              </a:rPr>
              <a:t>Copyright © 2021 By Raphael Amit And Christoph </a:t>
            </a:r>
            <a:r>
              <a:rPr lang="en-US" sz="1000" dirty="0" err="1">
                <a:solidFill>
                  <a:prstClr val="black">
                    <a:tint val="75000"/>
                  </a:prstClr>
                </a:solidFill>
                <a:latin typeface="Arial" panose="020B0604020202020204" pitchFamily="34" charset="0"/>
                <a:cs typeface="Arial" panose="020B0604020202020204" pitchFamily="34" charset="0"/>
              </a:rPr>
              <a:t>Zott</a:t>
            </a:r>
            <a:r>
              <a:rPr lang="en-US" sz="1000" dirty="0">
                <a:solidFill>
                  <a:prstClr val="black">
                    <a:tint val="75000"/>
                  </a:prstClr>
                </a:solidFill>
                <a:latin typeface="Arial" panose="020B0604020202020204" pitchFamily="34" charset="0"/>
                <a:cs typeface="Arial" panose="020B0604020202020204" pitchFamily="34" charset="0"/>
              </a:rPr>
              <a:t>   </a:t>
            </a:r>
          </a:p>
        </p:txBody>
      </p:sp>
      <p:sp>
        <p:nvSpPr>
          <p:cNvPr id="46" name="TextBox 8">
            <a:extLst>
              <a:ext uri="{FF2B5EF4-FFF2-40B4-BE49-F238E27FC236}">
                <a16:creationId xmlns:a16="http://schemas.microsoft.com/office/drawing/2014/main" id="{E80DA114-2A57-482A-9FC8-971D85F2C5F8}"/>
              </a:ext>
            </a:extLst>
          </p:cNvPr>
          <p:cNvSpPr txBox="1"/>
          <p:nvPr/>
        </p:nvSpPr>
        <p:spPr>
          <a:xfrm>
            <a:off x="4497414" y="5494316"/>
            <a:ext cx="7235770" cy="707886"/>
          </a:xfrm>
          <a:prstGeom prst="rect">
            <a:avLst/>
          </a:prstGeom>
          <a:no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IBM’s Deep Blue, the first computer to beat a (human) world champion (Garry Kasparov) in chess (in 1996)</a:t>
            </a:r>
          </a:p>
        </p:txBody>
      </p:sp>
      <p:sp>
        <p:nvSpPr>
          <p:cNvPr id="47" name="TextBox 8">
            <a:extLst>
              <a:ext uri="{FF2B5EF4-FFF2-40B4-BE49-F238E27FC236}">
                <a16:creationId xmlns:a16="http://schemas.microsoft.com/office/drawing/2014/main" id="{6A2767A8-4E2E-4E0F-98DA-891EB02EBC53}"/>
              </a:ext>
            </a:extLst>
          </p:cNvPr>
          <p:cNvSpPr txBox="1"/>
          <p:nvPr/>
        </p:nvSpPr>
        <p:spPr>
          <a:xfrm>
            <a:off x="0" y="6198921"/>
            <a:ext cx="1480971" cy="215444"/>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Credits: Mashable</a:t>
            </a:r>
          </a:p>
        </p:txBody>
      </p:sp>
    </p:spTree>
    <p:extLst>
      <p:ext uri="{BB962C8B-B14F-4D97-AF65-F5344CB8AC3E}">
        <p14:creationId xmlns:p14="http://schemas.microsoft.com/office/powerpoint/2010/main" val="2744714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140" name="Rectangle 139">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C274A278-6463-F24F-B032-5F160DA62D7C}"/>
              </a:ext>
            </a:extLst>
          </p:cNvPr>
          <p:cNvSpPr>
            <a:spLocks noGrp="1"/>
          </p:cNvSpPr>
          <p:nvPr>
            <p:ph type="title"/>
          </p:nvPr>
        </p:nvSpPr>
        <p:spPr>
          <a:xfrm>
            <a:off x="1371600" y="407695"/>
            <a:ext cx="10177272" cy="834251"/>
          </a:xfrm>
        </p:spPr>
        <p:txBody>
          <a:bodyPr vert="horz" lIns="91440" tIns="45720" rIns="91440" bIns="45720" rtlCol="0" anchor="ctr">
            <a:noAutofit/>
          </a:bodyPr>
          <a:lstStyle/>
          <a:p>
            <a:r>
              <a:rPr lang="en-US" sz="4000" dirty="0">
                <a:solidFill>
                  <a:srgbClr val="FFFFFF"/>
                </a:solidFill>
                <a:latin typeface="Arial" panose="020B0604020202020204" pitchFamily="34" charset="0"/>
                <a:cs typeface="Arial" panose="020B0604020202020204" pitchFamily="34" charset="0"/>
              </a:rPr>
              <a:t>Key Takeaways</a:t>
            </a:r>
          </a:p>
        </p:txBody>
      </p:sp>
      <p:sp>
        <p:nvSpPr>
          <p:cNvPr id="4" name="Slide Number Placeholder 3">
            <a:extLst>
              <a:ext uri="{FF2B5EF4-FFF2-40B4-BE49-F238E27FC236}">
                <a16:creationId xmlns:a16="http://schemas.microsoft.com/office/drawing/2014/main" id="{E06E2E5B-F898-DC45-96A1-C73B0F37198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7A2A7EC-45BA-5D42-86F6-DAD841AC1B7C}"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5" name="Footer Placeholder 2">
            <a:extLst>
              <a:ext uri="{FF2B5EF4-FFF2-40B4-BE49-F238E27FC236}">
                <a16:creationId xmlns:a16="http://schemas.microsoft.com/office/drawing/2014/main" id="{8F7C7CCC-598B-489A-BA32-78FCC6376A50}"/>
              </a:ext>
            </a:extLst>
          </p:cNvPr>
          <p:cNvSpPr>
            <a:spLocks noGrp="1"/>
          </p:cNvSpPr>
          <p:nvPr>
            <p:ph type="ftr" sz="quarter" idx="11"/>
          </p:nvPr>
        </p:nvSpPr>
        <p:spPr>
          <a:xfrm>
            <a:off x="3919745" y="6476801"/>
            <a:ext cx="4114800" cy="365760"/>
          </a:xfrm>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Copyright © 2021 By Raphael Amit And Christoph </a:t>
            </a:r>
            <a:r>
              <a:rPr kumimoji="0" lang="en-US" sz="1000" b="0" i="0" u="none" strike="noStrike" kern="1200" cap="none" spc="0" normalizeH="0" baseline="0" noProof="0" dirty="0" err="1">
                <a:ln>
                  <a:noFill/>
                </a:ln>
                <a:solidFill>
                  <a:srgbClr val="E7E6E6">
                    <a:lumMod val="75000"/>
                  </a:srgbClr>
                </a:solidFill>
                <a:effectLst/>
                <a:uLnTx/>
                <a:uFillTx/>
                <a:latin typeface="Arial" panose="020B0604020202020204" pitchFamily="34" charset="0"/>
                <a:cs typeface="Arial" panose="020B0604020202020204" pitchFamily="34" charset="0"/>
              </a:rPr>
              <a:t>Zott</a:t>
            </a: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   </a:t>
            </a:r>
          </a:p>
        </p:txBody>
      </p:sp>
      <p:sp>
        <p:nvSpPr>
          <p:cNvPr id="16" name="Content Placeholder 2">
            <a:extLst>
              <a:ext uri="{FF2B5EF4-FFF2-40B4-BE49-F238E27FC236}">
                <a16:creationId xmlns:a16="http://schemas.microsoft.com/office/drawing/2014/main" id="{137847BC-655C-496E-BC08-18AABDA14348}"/>
              </a:ext>
            </a:extLst>
          </p:cNvPr>
          <p:cNvSpPr>
            <a:spLocks noGrp="1"/>
          </p:cNvSpPr>
          <p:nvPr>
            <p:ph idx="1"/>
          </p:nvPr>
        </p:nvSpPr>
        <p:spPr>
          <a:xfrm>
            <a:off x="884335" y="1664063"/>
            <a:ext cx="10423329" cy="4740610"/>
          </a:xfrm>
        </p:spPr>
        <p:txBody>
          <a:bodyPr>
            <a:noAutofit/>
          </a:bodyPr>
          <a:lstStyle/>
          <a:p>
            <a:r>
              <a:rPr lang="en-US" sz="2300" dirty="0">
                <a:latin typeface="Arial" panose="020B0604020202020204" pitchFamily="34" charset="0"/>
                <a:cs typeface="Arial" panose="020B0604020202020204" pitchFamily="34" charset="0"/>
              </a:rPr>
              <a:t>A business model is a purposefully designed, value-centered activity system</a:t>
            </a:r>
          </a:p>
          <a:p>
            <a:r>
              <a:rPr lang="en-US" sz="2300" dirty="0">
                <a:latin typeface="Arial" panose="020B0604020202020204" pitchFamily="34" charset="0"/>
                <a:cs typeface="Arial" panose="020B0604020202020204" pitchFamily="34" charset="0"/>
              </a:rPr>
              <a:t>The concept arose with the proliferation of internet technologies and platforms in the 1990s; it complements long-standing strategy issues</a:t>
            </a:r>
          </a:p>
          <a:p>
            <a:r>
              <a:rPr lang="en-US" sz="2300" dirty="0">
                <a:latin typeface="Arial" panose="020B0604020202020204" pitchFamily="34" charset="0"/>
                <a:cs typeface="Arial" panose="020B0604020202020204" pitchFamily="34" charset="0"/>
              </a:rPr>
              <a:t>A business model can be described in terms of four interrelated dimensions: content (</a:t>
            </a:r>
            <a:r>
              <a:rPr lang="en-US" sz="2300" b="1" i="1" dirty="0">
                <a:latin typeface="Arial" panose="020B0604020202020204" pitchFamily="34" charset="0"/>
                <a:cs typeface="Arial" panose="020B0604020202020204" pitchFamily="34" charset="0"/>
              </a:rPr>
              <a:t>What</a:t>
            </a:r>
            <a:r>
              <a:rPr lang="en-US" sz="2300" dirty="0">
                <a:latin typeface="Arial" panose="020B0604020202020204" pitchFamily="34" charset="0"/>
                <a:cs typeface="Arial" panose="020B0604020202020204" pitchFamily="34" charset="0"/>
              </a:rPr>
              <a:t>), structure (</a:t>
            </a:r>
            <a:r>
              <a:rPr lang="en-US" sz="2300" b="1" i="1" dirty="0">
                <a:latin typeface="Arial" panose="020B0604020202020204" pitchFamily="34" charset="0"/>
                <a:cs typeface="Arial" panose="020B0604020202020204" pitchFamily="34" charset="0"/>
              </a:rPr>
              <a:t>How</a:t>
            </a:r>
            <a:r>
              <a:rPr lang="en-US" sz="2300" dirty="0">
                <a:latin typeface="Arial" panose="020B0604020202020204" pitchFamily="34" charset="0"/>
                <a:cs typeface="Arial" panose="020B0604020202020204" pitchFamily="34" charset="0"/>
              </a:rPr>
              <a:t>), governance (</a:t>
            </a:r>
            <a:r>
              <a:rPr lang="en-US" sz="2300" b="1" i="1" dirty="0">
                <a:latin typeface="Arial" panose="020B0604020202020204" pitchFamily="34" charset="0"/>
                <a:cs typeface="Arial" panose="020B0604020202020204" pitchFamily="34" charset="0"/>
              </a:rPr>
              <a:t>Who</a:t>
            </a:r>
            <a:r>
              <a:rPr lang="en-US" sz="2300" dirty="0">
                <a:latin typeface="Arial" panose="020B0604020202020204" pitchFamily="34" charset="0"/>
                <a:cs typeface="Arial" panose="020B0604020202020204" pitchFamily="34" charset="0"/>
              </a:rPr>
              <a:t>), and value logic (</a:t>
            </a:r>
            <a:r>
              <a:rPr lang="en-US" sz="2300" b="1" i="1" dirty="0">
                <a:latin typeface="Arial" panose="020B0604020202020204" pitchFamily="34" charset="0"/>
                <a:cs typeface="Arial" panose="020B0604020202020204" pitchFamily="34" charset="0"/>
              </a:rPr>
              <a:t>Why</a:t>
            </a:r>
            <a:r>
              <a:rPr lang="en-US" sz="2300" dirty="0">
                <a:latin typeface="Arial" panose="020B0604020202020204" pitchFamily="34" charset="0"/>
                <a:cs typeface="Arial" panose="020B0604020202020204" pitchFamily="34" charset="0"/>
              </a:rPr>
              <a:t>) </a:t>
            </a:r>
          </a:p>
          <a:p>
            <a:r>
              <a:rPr lang="en-US" sz="2300" dirty="0">
                <a:latin typeface="Arial" panose="020B0604020202020204" pitchFamily="34" charset="0"/>
                <a:cs typeface="Arial" panose="020B0604020202020204" pitchFamily="34" charset="0"/>
              </a:rPr>
              <a:t>Business model innovation can be a crucial source of disruption and competitive advantage for both new and existing firms; it goes beyond existing sources of innovation</a:t>
            </a:r>
          </a:p>
          <a:p>
            <a:r>
              <a:rPr lang="en-US" sz="2300" dirty="0">
                <a:latin typeface="Arial" panose="020B0604020202020204" pitchFamily="34" charset="0"/>
                <a:cs typeface="Arial" panose="020B0604020202020204" pitchFamily="34" charset="0"/>
              </a:rPr>
              <a:t>A business model innovation strategy refers to: </a:t>
            </a:r>
          </a:p>
          <a:p>
            <a:pPr lvl="1"/>
            <a:r>
              <a:rPr lang="en-US" sz="2300" dirty="0">
                <a:latin typeface="Arial" panose="020B0604020202020204" pitchFamily="34" charset="0"/>
                <a:cs typeface="Arial" panose="020B0604020202020204" pitchFamily="34" charset="0"/>
              </a:rPr>
              <a:t>The design of a new system of activities</a:t>
            </a:r>
          </a:p>
          <a:p>
            <a:pPr lvl="1"/>
            <a:r>
              <a:rPr lang="en-US" sz="2300" dirty="0">
                <a:latin typeface="Arial" panose="020B0604020202020204" pitchFamily="34" charset="0"/>
                <a:cs typeface="Arial" panose="020B0604020202020204" pitchFamily="34" charset="0"/>
              </a:rPr>
              <a:t>The processes, including their antecedents, by which a new activity system is created</a:t>
            </a:r>
          </a:p>
          <a:p>
            <a:pPr lvl="1"/>
            <a:r>
              <a:rPr lang="en-US" sz="2300" dirty="0">
                <a:latin typeface="Arial" panose="020B0604020202020204" pitchFamily="34" charset="0"/>
                <a:cs typeface="Arial" panose="020B0604020202020204" pitchFamily="34" charset="0"/>
              </a:rPr>
              <a:t>The implementation and ongoing adaptation of the new activity system </a:t>
            </a:r>
          </a:p>
        </p:txBody>
      </p:sp>
    </p:spTree>
    <p:extLst>
      <p:ext uri="{BB962C8B-B14F-4D97-AF65-F5344CB8AC3E}">
        <p14:creationId xmlns:p14="http://schemas.microsoft.com/office/powerpoint/2010/main" val="2423140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3C2C4D-90EF-D644-9B13-EFBA86E71820}"/>
              </a:ext>
            </a:extLst>
          </p:cNvPr>
          <p:cNvSpPr>
            <a:spLocks noGrp="1"/>
          </p:cNvSpPr>
          <p:nvPr>
            <p:ph type="title"/>
          </p:nvPr>
        </p:nvSpPr>
        <p:spPr>
          <a:xfrm>
            <a:off x="660041" y="2767106"/>
            <a:ext cx="3007498" cy="3071906"/>
          </a:xfrm>
        </p:spPr>
        <p:txBody>
          <a:bodyPr vert="horz" lIns="91440" tIns="45720" rIns="91440" bIns="45720" rtlCol="0" anchor="t">
            <a:noAutofit/>
          </a:bodyPr>
          <a:lstStyle/>
          <a:p>
            <a:r>
              <a:rPr lang="en-US" sz="3800" kern="1200" dirty="0">
                <a:solidFill>
                  <a:srgbClr val="FFFFFF"/>
                </a:solidFill>
                <a:latin typeface="Arial" panose="020B0604020202020204" pitchFamily="34" charset="0"/>
                <a:cs typeface="Arial" panose="020B0604020202020204" pitchFamily="34" charset="0"/>
              </a:rPr>
              <a:t>Figure 1.1: Interest In Business Models As Measured By Published Articles </a:t>
            </a:r>
          </a:p>
        </p:txBody>
      </p:sp>
      <p:pic>
        <p:nvPicPr>
          <p:cNvPr id="4" name="Picture 3">
            <a:extLst>
              <a:ext uri="{FF2B5EF4-FFF2-40B4-BE49-F238E27FC236}">
                <a16:creationId xmlns:a16="http://schemas.microsoft.com/office/drawing/2014/main" id="{361C4287-2378-3949-87FD-00347DFE52EC}"/>
              </a:ext>
            </a:extLst>
          </p:cNvPr>
          <p:cNvPicPr>
            <a:picLocks noChangeAspect="1"/>
          </p:cNvPicPr>
          <p:nvPr/>
        </p:nvPicPr>
        <p:blipFill>
          <a:blip r:embed="rId3"/>
          <a:stretch>
            <a:fillRect/>
          </a:stretch>
        </p:blipFill>
        <p:spPr>
          <a:xfrm>
            <a:off x="4502428" y="1529925"/>
            <a:ext cx="7225748" cy="3798149"/>
          </a:xfrm>
          <a:prstGeom prst="rect">
            <a:avLst/>
          </a:prstGeom>
        </p:spPr>
      </p:pic>
      <p:sp>
        <p:nvSpPr>
          <p:cNvPr id="5" name="Slide Number Placeholder 4">
            <a:extLst>
              <a:ext uri="{FF2B5EF4-FFF2-40B4-BE49-F238E27FC236}">
                <a16:creationId xmlns:a16="http://schemas.microsoft.com/office/drawing/2014/main" id="{AE3F7254-DBF4-8F4C-B301-CCA6F4C6D02C}"/>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7A2A7EC-45BA-5D42-86F6-DAD841AC1B7C}"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1" name="Footer Placeholder 2">
            <a:extLst>
              <a:ext uri="{FF2B5EF4-FFF2-40B4-BE49-F238E27FC236}">
                <a16:creationId xmlns:a16="http://schemas.microsoft.com/office/drawing/2014/main" id="{EB1B5150-4789-4C16-AA14-9AC9E4CABB6B}"/>
              </a:ext>
            </a:extLst>
          </p:cNvPr>
          <p:cNvSpPr>
            <a:spLocks noGrp="1"/>
          </p:cNvSpPr>
          <p:nvPr>
            <p:ph type="ftr" sz="quarter" idx="11"/>
          </p:nvPr>
        </p:nvSpPr>
        <p:spPr>
          <a:xfrm>
            <a:off x="6093860" y="6476801"/>
            <a:ext cx="4114800" cy="365760"/>
          </a:xfrm>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Copyright © 2021 By Raphael Amit And Christoph </a:t>
            </a:r>
            <a:r>
              <a:rPr kumimoji="0" lang="en-US" sz="1000" b="0" i="0" u="none" strike="noStrike" kern="1200" cap="none" spc="0" normalizeH="0" baseline="0" noProof="0" dirty="0" err="1">
                <a:ln>
                  <a:noFill/>
                </a:ln>
                <a:solidFill>
                  <a:srgbClr val="E7E6E6">
                    <a:lumMod val="75000"/>
                  </a:srgbClr>
                </a:solidFill>
                <a:effectLst/>
                <a:uLnTx/>
                <a:uFillTx/>
                <a:latin typeface="Arial" panose="020B0604020202020204" pitchFamily="34" charset="0"/>
                <a:cs typeface="Arial" panose="020B0604020202020204" pitchFamily="34" charset="0"/>
              </a:rPr>
              <a:t>Zott</a:t>
            </a: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3295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140" name="Rectangle 139">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274A278-6463-F24F-B032-5F160DA62D7C}"/>
              </a:ext>
            </a:extLst>
          </p:cNvPr>
          <p:cNvSpPr>
            <a:spLocks noGrp="1"/>
          </p:cNvSpPr>
          <p:nvPr>
            <p:ph type="title"/>
          </p:nvPr>
        </p:nvSpPr>
        <p:spPr>
          <a:xfrm>
            <a:off x="1371600" y="407695"/>
            <a:ext cx="9724030" cy="834251"/>
          </a:xfrm>
        </p:spPr>
        <p:txBody>
          <a:bodyPr vert="horz" lIns="91440" tIns="45720" rIns="91440" bIns="45720" rtlCol="0" anchor="ctr">
            <a:normAutofit/>
          </a:bodyPr>
          <a:lstStyle/>
          <a:p>
            <a:r>
              <a:rPr lang="en-US" sz="4000" dirty="0">
                <a:solidFill>
                  <a:srgbClr val="FFFFFF"/>
                </a:solidFill>
                <a:latin typeface="Arial" panose="020B0604020202020204" pitchFamily="34" charset="0"/>
                <a:cs typeface="Arial" panose="020B0604020202020204" pitchFamily="34" charset="0"/>
              </a:rPr>
              <a:t>Why Do Business Models Matter?… (1)</a:t>
            </a:r>
          </a:p>
        </p:txBody>
      </p:sp>
      <p:sp>
        <p:nvSpPr>
          <p:cNvPr id="4" name="Slide Number Placeholder 3">
            <a:extLst>
              <a:ext uri="{FF2B5EF4-FFF2-40B4-BE49-F238E27FC236}">
                <a16:creationId xmlns:a16="http://schemas.microsoft.com/office/drawing/2014/main" id="{E06E2E5B-F898-DC45-96A1-C73B0F37198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7A2A7EC-45BA-5D42-86F6-DAD841AC1B7C}"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4</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5" name="Footer Placeholder 2">
            <a:extLst>
              <a:ext uri="{FF2B5EF4-FFF2-40B4-BE49-F238E27FC236}">
                <a16:creationId xmlns:a16="http://schemas.microsoft.com/office/drawing/2014/main" id="{8F7C7CCC-598B-489A-BA32-78FCC6376A50}"/>
              </a:ext>
            </a:extLst>
          </p:cNvPr>
          <p:cNvSpPr>
            <a:spLocks noGrp="1"/>
          </p:cNvSpPr>
          <p:nvPr>
            <p:ph type="ftr" sz="quarter" idx="11"/>
          </p:nvPr>
        </p:nvSpPr>
        <p:spPr>
          <a:xfrm>
            <a:off x="3919745" y="6474573"/>
            <a:ext cx="4114800" cy="365760"/>
          </a:xfrm>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Copyright © 2021 By Raphael Amit And Christoph </a:t>
            </a:r>
            <a:r>
              <a:rPr kumimoji="0" lang="en-US" sz="1000" b="0" i="0" u="none" strike="noStrike" kern="1200" cap="none" spc="0" normalizeH="0" baseline="0" noProof="0" dirty="0" err="1">
                <a:ln>
                  <a:noFill/>
                </a:ln>
                <a:solidFill>
                  <a:srgbClr val="E7E6E6">
                    <a:lumMod val="75000"/>
                  </a:srgbClr>
                </a:solidFill>
                <a:effectLst/>
                <a:uLnTx/>
                <a:uFillTx/>
                <a:latin typeface="Arial" panose="020B0604020202020204" pitchFamily="34" charset="0"/>
                <a:cs typeface="Arial" panose="020B0604020202020204" pitchFamily="34" charset="0"/>
              </a:rPr>
              <a:t>Zott</a:t>
            </a:r>
            <a:r>
              <a:rPr kumimoji="0" lang="en-US" sz="1000" b="0" i="0" u="none" strike="noStrike" kern="1200" cap="none" spc="0" normalizeH="0" baseline="0" noProof="0" dirty="0">
                <a:ln>
                  <a:noFill/>
                </a:ln>
                <a:solidFill>
                  <a:srgbClr val="E7E6E6">
                    <a:lumMod val="75000"/>
                  </a:srgbClr>
                </a:solidFill>
                <a:effectLst/>
                <a:uLnTx/>
                <a:uFillTx/>
                <a:latin typeface="Arial" panose="020B0604020202020204" pitchFamily="34" charset="0"/>
                <a:cs typeface="Arial" panose="020B0604020202020204" pitchFamily="34" charset="0"/>
              </a:rPr>
              <a:t>   </a:t>
            </a:r>
          </a:p>
        </p:txBody>
      </p:sp>
      <p:sp>
        <p:nvSpPr>
          <p:cNvPr id="16" name="Slide Number Placeholder 4">
            <a:extLst>
              <a:ext uri="{FF2B5EF4-FFF2-40B4-BE49-F238E27FC236}">
                <a16:creationId xmlns:a16="http://schemas.microsoft.com/office/drawing/2014/main" id="{29280D59-54CF-4736-A6A6-BCF63C561B99}"/>
              </a:ext>
            </a:extLst>
          </p:cNvPr>
          <p:cNvSpPr txBox="1">
            <a:spLocks/>
          </p:cNvSpPr>
          <p:nvPr/>
        </p:nvSpPr>
        <p:spPr>
          <a:xfrm>
            <a:off x="11820698" y="6821420"/>
            <a:ext cx="448056" cy="365125"/>
          </a:xfrm>
          <a:prstGeom prst="rect">
            <a:avLst/>
          </a:prstGeom>
        </p:spPr>
        <p:txBody>
          <a:bodyPr vert="horz" lIns="91440" tIns="45720" rIns="91440" bIns="45720" rtlCol="0" anchor="ctr">
            <a:norm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A653BD78-10CD-491B-BA13-CD1E2DC3D8D9}" type="slidenum">
              <a:rPr lang="zh-CN" altLang="en-US" sz="1100" smtClean="0">
                <a:solidFill>
                  <a:srgbClr val="FFFFFF"/>
                </a:solidFill>
                <a:latin typeface="Arial" panose="020B0604020202020204" pitchFamily="34" charset="0"/>
                <a:ea typeface="等线" panose="02010600030101010101" pitchFamily="2" charset="-122"/>
                <a:cs typeface="Arial" panose="020B0604020202020204" pitchFamily="34" charset="0"/>
              </a:rPr>
              <a:pPr>
                <a:spcAft>
                  <a:spcPts val="600"/>
                </a:spcAft>
                <a:defRPr/>
              </a:pPr>
              <a:t>4</a:t>
            </a:fld>
            <a:endParaRPr lang="zh-CN" altLang="en-US" sz="1100">
              <a:solidFill>
                <a:srgbClr val="FFFFFF"/>
              </a:solidFill>
              <a:latin typeface="Arial" panose="020B0604020202020204" pitchFamily="34" charset="0"/>
              <a:ea typeface="等线" panose="02010600030101010101" pitchFamily="2" charset="-122"/>
              <a:cs typeface="Arial" panose="020B0604020202020204" pitchFamily="34" charset="0"/>
            </a:endParaRPr>
          </a:p>
        </p:txBody>
      </p:sp>
      <p:sp>
        <p:nvSpPr>
          <p:cNvPr id="17" name="Oval 24">
            <a:extLst>
              <a:ext uri="{FF2B5EF4-FFF2-40B4-BE49-F238E27FC236}">
                <a16:creationId xmlns:a16="http://schemas.microsoft.com/office/drawing/2014/main" id="{72E3E5F1-17D7-4751-A305-DAF0446E9064}"/>
              </a:ext>
            </a:extLst>
          </p:cNvPr>
          <p:cNvSpPr/>
          <p:nvPr/>
        </p:nvSpPr>
        <p:spPr>
          <a:xfrm>
            <a:off x="2995626" y="2706733"/>
            <a:ext cx="991408" cy="994353"/>
          </a:xfrm>
          <a:prstGeom prst="ellipse">
            <a:avLst/>
          </a:prstGeom>
          <a:ln>
            <a:noFill/>
          </a:ln>
          <a:effectLst/>
        </p:spPr>
        <p:style>
          <a:lnRef idx="1">
            <a:schemeClr val="accent1"/>
          </a:lnRef>
          <a:fillRef idx="1002">
            <a:schemeClr val="dk2"/>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7EC6B198-6FB0-4A19-8FAA-981E2F0D000E}"/>
              </a:ext>
            </a:extLst>
          </p:cNvPr>
          <p:cNvSpPr>
            <a:spLocks noGrp="1"/>
          </p:cNvSpPr>
          <p:nvPr>
            <p:ph idx="1"/>
          </p:nvPr>
        </p:nvSpPr>
        <p:spPr>
          <a:xfrm>
            <a:off x="3983102" y="1957401"/>
            <a:ext cx="5127617" cy="766441"/>
          </a:xfrm>
        </p:spPr>
        <p:txBody>
          <a:bodyPr>
            <a:normAutofit/>
          </a:bodyPr>
          <a:lstStyle/>
          <a:p>
            <a:pPr marL="0" indent="0">
              <a:lnSpc>
                <a:spcPct val="100000"/>
              </a:lnSpc>
              <a:buNone/>
            </a:pPr>
            <a:r>
              <a:rPr lang="en-US" sz="2500" dirty="0">
                <a:latin typeface="Arial" panose="020B0604020202020204" pitchFamily="34" charset="0"/>
                <a:cs typeface="Arial" panose="020B0604020202020204" pitchFamily="34" charset="0"/>
              </a:rPr>
              <a:t>Digitization enhanced by:</a:t>
            </a:r>
            <a:endParaRPr lang="en-US" dirty="0">
              <a:latin typeface="Arial" panose="020B0604020202020204" pitchFamily="34" charset="0"/>
              <a:cs typeface="Arial" panose="020B0604020202020204" pitchFamily="34" charset="0"/>
            </a:endParaRPr>
          </a:p>
        </p:txBody>
      </p:sp>
      <p:sp>
        <p:nvSpPr>
          <p:cNvPr id="19" name="Freeform 12">
            <a:extLst>
              <a:ext uri="{FF2B5EF4-FFF2-40B4-BE49-F238E27FC236}">
                <a16:creationId xmlns:a16="http://schemas.microsoft.com/office/drawing/2014/main" id="{EAE4849A-505D-410A-8E1F-3F6F978CBB69}"/>
              </a:ext>
            </a:extLst>
          </p:cNvPr>
          <p:cNvSpPr/>
          <p:nvPr/>
        </p:nvSpPr>
        <p:spPr bwMode="black">
          <a:xfrm flipH="1">
            <a:off x="7146874" y="3220579"/>
            <a:ext cx="991408" cy="418310"/>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rgbClr val="51648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600">
              <a:latin typeface="Arial" panose="020B0604020202020204" pitchFamily="34" charset="0"/>
              <a:cs typeface="Arial" panose="020B0604020202020204" pitchFamily="34" charset="0"/>
            </a:endParaRPr>
          </a:p>
        </p:txBody>
      </p:sp>
      <p:sp>
        <p:nvSpPr>
          <p:cNvPr id="20" name="Freeform 15">
            <a:extLst>
              <a:ext uri="{FF2B5EF4-FFF2-40B4-BE49-F238E27FC236}">
                <a16:creationId xmlns:a16="http://schemas.microsoft.com/office/drawing/2014/main" id="{C764BA81-3524-44EF-B93A-5D5FC9E82AC1}"/>
              </a:ext>
            </a:extLst>
          </p:cNvPr>
          <p:cNvSpPr>
            <a:spLocks noEditPoints="1"/>
          </p:cNvSpPr>
          <p:nvPr/>
        </p:nvSpPr>
        <p:spPr bwMode="auto">
          <a:xfrm>
            <a:off x="4384548" y="3073916"/>
            <a:ext cx="3047027" cy="2939779"/>
          </a:xfrm>
          <a:custGeom>
            <a:avLst/>
            <a:gdLst>
              <a:gd name="T0" fmla="*/ 757 w 841"/>
              <a:gd name="T1" fmla="*/ 615 h 842"/>
              <a:gd name="T2" fmla="*/ 612 w 841"/>
              <a:gd name="T3" fmla="*/ 274 h 842"/>
              <a:gd name="T4" fmla="*/ 421 w 841"/>
              <a:gd name="T5" fmla="*/ 0 h 842"/>
              <a:gd name="T6" fmla="*/ 783 w 841"/>
              <a:gd name="T7" fmla="*/ 283 h 842"/>
              <a:gd name="T8" fmla="*/ 704 w 841"/>
              <a:gd name="T9" fmla="*/ 230 h 842"/>
              <a:gd name="T10" fmla="*/ 674 w 841"/>
              <a:gd name="T11" fmla="*/ 243 h 842"/>
              <a:gd name="T12" fmla="*/ 599 w 841"/>
              <a:gd name="T13" fmla="*/ 178 h 842"/>
              <a:gd name="T14" fmla="*/ 654 w 841"/>
              <a:gd name="T15" fmla="*/ 139 h 842"/>
              <a:gd name="T16" fmla="*/ 201 w 841"/>
              <a:gd name="T17" fmla="*/ 737 h 842"/>
              <a:gd name="T18" fmla="*/ 20 w 841"/>
              <a:gd name="T19" fmla="*/ 352 h 842"/>
              <a:gd name="T20" fmla="*/ 80 w 841"/>
              <a:gd name="T21" fmla="*/ 403 h 842"/>
              <a:gd name="T22" fmla="*/ 156 w 841"/>
              <a:gd name="T23" fmla="*/ 463 h 842"/>
              <a:gd name="T24" fmla="*/ 201 w 841"/>
              <a:gd name="T25" fmla="*/ 616 h 842"/>
              <a:gd name="T26" fmla="*/ 252 w 841"/>
              <a:gd name="T27" fmla="*/ 783 h 842"/>
              <a:gd name="T28" fmla="*/ 249 w 841"/>
              <a:gd name="T29" fmla="*/ 732 h 842"/>
              <a:gd name="T30" fmla="*/ 309 w 841"/>
              <a:gd name="T31" fmla="*/ 678 h 842"/>
              <a:gd name="T32" fmla="*/ 377 w 841"/>
              <a:gd name="T33" fmla="*/ 539 h 842"/>
              <a:gd name="T34" fmla="*/ 303 w 841"/>
              <a:gd name="T35" fmla="*/ 501 h 842"/>
              <a:gd name="T36" fmla="*/ 221 w 841"/>
              <a:gd name="T37" fmla="*/ 440 h 842"/>
              <a:gd name="T38" fmla="*/ 156 w 841"/>
              <a:gd name="T39" fmla="*/ 448 h 842"/>
              <a:gd name="T40" fmla="*/ 101 w 841"/>
              <a:gd name="T41" fmla="*/ 371 h 842"/>
              <a:gd name="T42" fmla="*/ 103 w 841"/>
              <a:gd name="T43" fmla="*/ 321 h 842"/>
              <a:gd name="T44" fmla="*/ 166 w 841"/>
              <a:gd name="T45" fmla="*/ 268 h 842"/>
              <a:gd name="T46" fmla="*/ 229 w 841"/>
              <a:gd name="T47" fmla="*/ 228 h 842"/>
              <a:gd name="T48" fmla="*/ 201 w 841"/>
              <a:gd name="T49" fmla="*/ 207 h 842"/>
              <a:gd name="T50" fmla="*/ 259 w 841"/>
              <a:gd name="T51" fmla="*/ 206 h 842"/>
              <a:gd name="T52" fmla="*/ 266 w 841"/>
              <a:gd name="T53" fmla="*/ 166 h 842"/>
              <a:gd name="T54" fmla="*/ 169 w 841"/>
              <a:gd name="T55" fmla="*/ 137 h 842"/>
              <a:gd name="T56" fmla="*/ 147 w 841"/>
              <a:gd name="T57" fmla="*/ 178 h 842"/>
              <a:gd name="T58" fmla="*/ 158 w 841"/>
              <a:gd name="T59" fmla="*/ 120 h 842"/>
              <a:gd name="T60" fmla="*/ 194 w 841"/>
              <a:gd name="T61" fmla="*/ 98 h 842"/>
              <a:gd name="T62" fmla="*/ 223 w 841"/>
              <a:gd name="T63" fmla="*/ 127 h 842"/>
              <a:gd name="T64" fmla="*/ 225 w 841"/>
              <a:gd name="T65" fmla="*/ 94 h 842"/>
              <a:gd name="T66" fmla="*/ 274 w 841"/>
              <a:gd name="T67" fmla="*/ 66 h 842"/>
              <a:gd name="T68" fmla="*/ 293 w 841"/>
              <a:gd name="T69" fmla="*/ 112 h 842"/>
              <a:gd name="T70" fmla="*/ 370 w 841"/>
              <a:gd name="T71" fmla="*/ 103 h 842"/>
              <a:gd name="T72" fmla="*/ 442 w 841"/>
              <a:gd name="T73" fmla="*/ 66 h 842"/>
              <a:gd name="T74" fmla="*/ 403 w 841"/>
              <a:gd name="T75" fmla="*/ 12 h 842"/>
              <a:gd name="T76" fmla="*/ 572 w 841"/>
              <a:gd name="T77" fmla="*/ 113 h 842"/>
              <a:gd name="T78" fmla="*/ 574 w 841"/>
              <a:gd name="T79" fmla="*/ 166 h 842"/>
              <a:gd name="T80" fmla="*/ 489 w 841"/>
              <a:gd name="T81" fmla="*/ 227 h 842"/>
              <a:gd name="T82" fmla="*/ 552 w 841"/>
              <a:gd name="T83" fmla="*/ 241 h 842"/>
              <a:gd name="T84" fmla="*/ 608 w 841"/>
              <a:gd name="T85" fmla="*/ 233 h 842"/>
              <a:gd name="T86" fmla="*/ 668 w 841"/>
              <a:gd name="T87" fmla="*/ 269 h 842"/>
              <a:gd name="T88" fmla="*/ 681 w 841"/>
              <a:gd name="T89" fmla="*/ 307 h 842"/>
              <a:gd name="T90" fmla="*/ 534 w 841"/>
              <a:gd name="T91" fmla="*/ 275 h 842"/>
              <a:gd name="T92" fmla="*/ 451 w 841"/>
              <a:gd name="T93" fmla="*/ 436 h 842"/>
              <a:gd name="T94" fmla="*/ 590 w 841"/>
              <a:gd name="T95" fmla="*/ 489 h 842"/>
              <a:gd name="T96" fmla="*/ 615 w 841"/>
              <a:gd name="T97" fmla="*/ 682 h 842"/>
              <a:gd name="T98" fmla="*/ 718 w 841"/>
              <a:gd name="T99" fmla="*/ 596 h 842"/>
              <a:gd name="T100" fmla="*/ 747 w 841"/>
              <a:gd name="T101" fmla="*/ 439 h 842"/>
              <a:gd name="T102" fmla="*/ 738 w 841"/>
              <a:gd name="T103" fmla="*/ 389 h 842"/>
              <a:gd name="T104" fmla="*/ 778 w 841"/>
              <a:gd name="T105" fmla="*/ 360 h 842"/>
              <a:gd name="T106" fmla="*/ 832 w 841"/>
              <a:gd name="T107" fmla="*/ 421 h 842"/>
              <a:gd name="T108" fmla="*/ 119 w 841"/>
              <a:gd name="T109" fmla="*/ 222 h 842"/>
              <a:gd name="T110" fmla="*/ 149 w 841"/>
              <a:gd name="T111" fmla="*/ 238 h 842"/>
              <a:gd name="T112" fmla="*/ 696 w 841"/>
              <a:gd name="T113" fmla="*/ 516 h 842"/>
              <a:gd name="T114" fmla="*/ 279 w 841"/>
              <a:gd name="T115" fmla="*/ 93 h 842"/>
              <a:gd name="T116" fmla="*/ 534 w 841"/>
              <a:gd name="T117" fmla="*/ 169 h 842"/>
              <a:gd name="T118" fmla="*/ 485 w 841"/>
              <a:gd name="T119" fmla="*/ 105 h 842"/>
              <a:gd name="T120" fmla="*/ 184 w 841"/>
              <a:gd name="T121" fmla="*/ 379 h 842"/>
              <a:gd name="T122" fmla="*/ 157 w 841"/>
              <a:gd name="T123" fmla="*/ 39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1" h="842">
                <a:moveTo>
                  <a:pt x="554" y="253"/>
                </a:moveTo>
                <a:cubicBezTo>
                  <a:pt x="554" y="251"/>
                  <a:pt x="552" y="247"/>
                  <a:pt x="549" y="252"/>
                </a:cubicBezTo>
                <a:cubicBezTo>
                  <a:pt x="548" y="254"/>
                  <a:pt x="553" y="255"/>
                  <a:pt x="554" y="253"/>
                </a:cubicBezTo>
                <a:close/>
                <a:moveTo>
                  <a:pt x="763" y="566"/>
                </a:moveTo>
                <a:cubicBezTo>
                  <a:pt x="759" y="565"/>
                  <a:pt x="758" y="573"/>
                  <a:pt x="755" y="578"/>
                </a:cubicBezTo>
                <a:cubicBezTo>
                  <a:pt x="751" y="584"/>
                  <a:pt x="747" y="589"/>
                  <a:pt x="746" y="588"/>
                </a:cubicBezTo>
                <a:cubicBezTo>
                  <a:pt x="745" y="588"/>
                  <a:pt x="737" y="593"/>
                  <a:pt x="739" y="600"/>
                </a:cubicBezTo>
                <a:cubicBezTo>
                  <a:pt x="740" y="606"/>
                  <a:pt x="740" y="613"/>
                  <a:pt x="737" y="617"/>
                </a:cubicBezTo>
                <a:cubicBezTo>
                  <a:pt x="734" y="621"/>
                  <a:pt x="738" y="629"/>
                  <a:pt x="737" y="634"/>
                </a:cubicBezTo>
                <a:cubicBezTo>
                  <a:pt x="735" y="639"/>
                  <a:pt x="737" y="642"/>
                  <a:pt x="742" y="642"/>
                </a:cubicBezTo>
                <a:cubicBezTo>
                  <a:pt x="746" y="641"/>
                  <a:pt x="748" y="638"/>
                  <a:pt x="751" y="632"/>
                </a:cubicBezTo>
                <a:cubicBezTo>
                  <a:pt x="754" y="626"/>
                  <a:pt x="754" y="620"/>
                  <a:pt x="757" y="615"/>
                </a:cubicBezTo>
                <a:cubicBezTo>
                  <a:pt x="759" y="609"/>
                  <a:pt x="762" y="598"/>
                  <a:pt x="763" y="595"/>
                </a:cubicBezTo>
                <a:cubicBezTo>
                  <a:pt x="764" y="592"/>
                  <a:pt x="766" y="583"/>
                  <a:pt x="766" y="578"/>
                </a:cubicBezTo>
                <a:cubicBezTo>
                  <a:pt x="766" y="573"/>
                  <a:pt x="765" y="567"/>
                  <a:pt x="763" y="566"/>
                </a:cubicBezTo>
                <a:close/>
                <a:moveTo>
                  <a:pt x="143" y="130"/>
                </a:moveTo>
                <a:cubicBezTo>
                  <a:pt x="142" y="131"/>
                  <a:pt x="148" y="133"/>
                  <a:pt x="149" y="131"/>
                </a:cubicBezTo>
                <a:cubicBezTo>
                  <a:pt x="150" y="129"/>
                  <a:pt x="146" y="126"/>
                  <a:pt x="143" y="130"/>
                </a:cubicBezTo>
                <a:close/>
                <a:moveTo>
                  <a:pt x="586" y="254"/>
                </a:moveTo>
                <a:cubicBezTo>
                  <a:pt x="589" y="250"/>
                  <a:pt x="584" y="245"/>
                  <a:pt x="582" y="245"/>
                </a:cubicBezTo>
                <a:cubicBezTo>
                  <a:pt x="578" y="245"/>
                  <a:pt x="576" y="253"/>
                  <a:pt x="579" y="255"/>
                </a:cubicBezTo>
                <a:cubicBezTo>
                  <a:pt x="582" y="258"/>
                  <a:pt x="584" y="258"/>
                  <a:pt x="586" y="254"/>
                </a:cubicBezTo>
                <a:close/>
                <a:moveTo>
                  <a:pt x="606" y="269"/>
                </a:moveTo>
                <a:cubicBezTo>
                  <a:pt x="609" y="270"/>
                  <a:pt x="610" y="273"/>
                  <a:pt x="612" y="274"/>
                </a:cubicBezTo>
                <a:cubicBezTo>
                  <a:pt x="614" y="274"/>
                  <a:pt x="619" y="274"/>
                  <a:pt x="617" y="269"/>
                </a:cubicBezTo>
                <a:cubicBezTo>
                  <a:pt x="615" y="264"/>
                  <a:pt x="612" y="263"/>
                  <a:pt x="610" y="263"/>
                </a:cubicBezTo>
                <a:cubicBezTo>
                  <a:pt x="609" y="263"/>
                  <a:pt x="604" y="261"/>
                  <a:pt x="601" y="263"/>
                </a:cubicBezTo>
                <a:cubicBezTo>
                  <a:pt x="600" y="264"/>
                  <a:pt x="604" y="268"/>
                  <a:pt x="606" y="269"/>
                </a:cubicBezTo>
                <a:close/>
                <a:moveTo>
                  <a:pt x="158" y="131"/>
                </a:moveTo>
                <a:cubicBezTo>
                  <a:pt x="154" y="133"/>
                  <a:pt x="157" y="136"/>
                  <a:pt x="160" y="134"/>
                </a:cubicBezTo>
                <a:cubicBezTo>
                  <a:pt x="163" y="133"/>
                  <a:pt x="162" y="130"/>
                  <a:pt x="158" y="131"/>
                </a:cubicBezTo>
                <a:close/>
                <a:moveTo>
                  <a:pt x="421" y="0"/>
                </a:moveTo>
                <a:cubicBezTo>
                  <a:pt x="189" y="0"/>
                  <a:pt x="0" y="189"/>
                  <a:pt x="0" y="421"/>
                </a:cubicBezTo>
                <a:cubicBezTo>
                  <a:pt x="0" y="653"/>
                  <a:pt x="189" y="842"/>
                  <a:pt x="421" y="842"/>
                </a:cubicBezTo>
                <a:cubicBezTo>
                  <a:pt x="653" y="842"/>
                  <a:pt x="841" y="653"/>
                  <a:pt x="841" y="421"/>
                </a:cubicBezTo>
                <a:cubicBezTo>
                  <a:pt x="841" y="189"/>
                  <a:pt x="653" y="0"/>
                  <a:pt x="421" y="0"/>
                </a:cubicBezTo>
                <a:close/>
                <a:moveTo>
                  <a:pt x="755" y="227"/>
                </a:moveTo>
                <a:cubicBezTo>
                  <a:pt x="757" y="225"/>
                  <a:pt x="762" y="230"/>
                  <a:pt x="764" y="228"/>
                </a:cubicBezTo>
                <a:cubicBezTo>
                  <a:pt x="767" y="226"/>
                  <a:pt x="769" y="223"/>
                  <a:pt x="770" y="223"/>
                </a:cubicBezTo>
                <a:cubicBezTo>
                  <a:pt x="771" y="222"/>
                  <a:pt x="777" y="225"/>
                  <a:pt x="778" y="228"/>
                </a:cubicBezTo>
                <a:cubicBezTo>
                  <a:pt x="779" y="231"/>
                  <a:pt x="783" y="236"/>
                  <a:pt x="782" y="237"/>
                </a:cubicBezTo>
                <a:cubicBezTo>
                  <a:pt x="781" y="238"/>
                  <a:pt x="776" y="239"/>
                  <a:pt x="774" y="236"/>
                </a:cubicBezTo>
                <a:cubicBezTo>
                  <a:pt x="772" y="233"/>
                  <a:pt x="767" y="235"/>
                  <a:pt x="767" y="241"/>
                </a:cubicBezTo>
                <a:cubicBezTo>
                  <a:pt x="767" y="246"/>
                  <a:pt x="769" y="242"/>
                  <a:pt x="771" y="244"/>
                </a:cubicBezTo>
                <a:cubicBezTo>
                  <a:pt x="773" y="247"/>
                  <a:pt x="773" y="249"/>
                  <a:pt x="775" y="252"/>
                </a:cubicBezTo>
                <a:cubicBezTo>
                  <a:pt x="776" y="255"/>
                  <a:pt x="778" y="255"/>
                  <a:pt x="780" y="257"/>
                </a:cubicBezTo>
                <a:cubicBezTo>
                  <a:pt x="781" y="260"/>
                  <a:pt x="776" y="262"/>
                  <a:pt x="778" y="265"/>
                </a:cubicBezTo>
                <a:cubicBezTo>
                  <a:pt x="781" y="268"/>
                  <a:pt x="782" y="280"/>
                  <a:pt x="783" y="283"/>
                </a:cubicBezTo>
                <a:cubicBezTo>
                  <a:pt x="783" y="286"/>
                  <a:pt x="776" y="287"/>
                  <a:pt x="774" y="286"/>
                </a:cubicBezTo>
                <a:cubicBezTo>
                  <a:pt x="772" y="285"/>
                  <a:pt x="766" y="281"/>
                  <a:pt x="763" y="280"/>
                </a:cubicBezTo>
                <a:cubicBezTo>
                  <a:pt x="761" y="279"/>
                  <a:pt x="759" y="266"/>
                  <a:pt x="762" y="267"/>
                </a:cubicBezTo>
                <a:cubicBezTo>
                  <a:pt x="765" y="268"/>
                  <a:pt x="766" y="267"/>
                  <a:pt x="768" y="263"/>
                </a:cubicBezTo>
                <a:cubicBezTo>
                  <a:pt x="771" y="259"/>
                  <a:pt x="764" y="256"/>
                  <a:pt x="761" y="255"/>
                </a:cubicBezTo>
                <a:cubicBezTo>
                  <a:pt x="759" y="253"/>
                  <a:pt x="754" y="242"/>
                  <a:pt x="752" y="239"/>
                </a:cubicBezTo>
                <a:cubicBezTo>
                  <a:pt x="750" y="235"/>
                  <a:pt x="751" y="230"/>
                  <a:pt x="755" y="227"/>
                </a:cubicBezTo>
                <a:close/>
                <a:moveTo>
                  <a:pt x="677" y="234"/>
                </a:moveTo>
                <a:cubicBezTo>
                  <a:pt x="679" y="232"/>
                  <a:pt x="681" y="228"/>
                  <a:pt x="683" y="223"/>
                </a:cubicBezTo>
                <a:cubicBezTo>
                  <a:pt x="685" y="218"/>
                  <a:pt x="688" y="218"/>
                  <a:pt x="690" y="219"/>
                </a:cubicBezTo>
                <a:cubicBezTo>
                  <a:pt x="692" y="219"/>
                  <a:pt x="697" y="229"/>
                  <a:pt x="698" y="232"/>
                </a:cubicBezTo>
                <a:cubicBezTo>
                  <a:pt x="699" y="235"/>
                  <a:pt x="703" y="231"/>
                  <a:pt x="704" y="230"/>
                </a:cubicBezTo>
                <a:cubicBezTo>
                  <a:pt x="706" y="229"/>
                  <a:pt x="708" y="227"/>
                  <a:pt x="708" y="224"/>
                </a:cubicBezTo>
                <a:cubicBezTo>
                  <a:pt x="708" y="222"/>
                  <a:pt x="711" y="221"/>
                  <a:pt x="715" y="221"/>
                </a:cubicBezTo>
                <a:cubicBezTo>
                  <a:pt x="718" y="221"/>
                  <a:pt x="715" y="225"/>
                  <a:pt x="713" y="226"/>
                </a:cubicBezTo>
                <a:cubicBezTo>
                  <a:pt x="711" y="226"/>
                  <a:pt x="712" y="229"/>
                  <a:pt x="717" y="231"/>
                </a:cubicBezTo>
                <a:cubicBezTo>
                  <a:pt x="721" y="233"/>
                  <a:pt x="725" y="239"/>
                  <a:pt x="730" y="243"/>
                </a:cubicBezTo>
                <a:cubicBezTo>
                  <a:pt x="735" y="247"/>
                  <a:pt x="736" y="254"/>
                  <a:pt x="733" y="254"/>
                </a:cubicBezTo>
                <a:cubicBezTo>
                  <a:pt x="730" y="255"/>
                  <a:pt x="722" y="255"/>
                  <a:pt x="719" y="255"/>
                </a:cubicBezTo>
                <a:cubicBezTo>
                  <a:pt x="716" y="254"/>
                  <a:pt x="711" y="249"/>
                  <a:pt x="706" y="248"/>
                </a:cubicBezTo>
                <a:cubicBezTo>
                  <a:pt x="702" y="246"/>
                  <a:pt x="696" y="246"/>
                  <a:pt x="694" y="249"/>
                </a:cubicBezTo>
                <a:cubicBezTo>
                  <a:pt x="692" y="253"/>
                  <a:pt x="685" y="251"/>
                  <a:pt x="682" y="251"/>
                </a:cubicBezTo>
                <a:cubicBezTo>
                  <a:pt x="679" y="250"/>
                  <a:pt x="676" y="255"/>
                  <a:pt x="675" y="253"/>
                </a:cubicBezTo>
                <a:cubicBezTo>
                  <a:pt x="675" y="253"/>
                  <a:pt x="677" y="244"/>
                  <a:pt x="674" y="243"/>
                </a:cubicBezTo>
                <a:cubicBezTo>
                  <a:pt x="672" y="242"/>
                  <a:pt x="675" y="236"/>
                  <a:pt x="677" y="234"/>
                </a:cubicBezTo>
                <a:close/>
                <a:moveTo>
                  <a:pt x="671" y="148"/>
                </a:moveTo>
                <a:cubicBezTo>
                  <a:pt x="668" y="148"/>
                  <a:pt x="664" y="148"/>
                  <a:pt x="657" y="147"/>
                </a:cubicBezTo>
                <a:cubicBezTo>
                  <a:pt x="651" y="147"/>
                  <a:pt x="643" y="147"/>
                  <a:pt x="643" y="148"/>
                </a:cubicBezTo>
                <a:cubicBezTo>
                  <a:pt x="644" y="149"/>
                  <a:pt x="653" y="153"/>
                  <a:pt x="650" y="155"/>
                </a:cubicBezTo>
                <a:cubicBezTo>
                  <a:pt x="647" y="157"/>
                  <a:pt x="644" y="154"/>
                  <a:pt x="640" y="154"/>
                </a:cubicBezTo>
                <a:cubicBezTo>
                  <a:pt x="636" y="153"/>
                  <a:pt x="634" y="159"/>
                  <a:pt x="633" y="163"/>
                </a:cubicBezTo>
                <a:cubicBezTo>
                  <a:pt x="632" y="166"/>
                  <a:pt x="636" y="173"/>
                  <a:pt x="630" y="170"/>
                </a:cubicBezTo>
                <a:cubicBezTo>
                  <a:pt x="623" y="168"/>
                  <a:pt x="619" y="167"/>
                  <a:pt x="617" y="168"/>
                </a:cubicBezTo>
                <a:cubicBezTo>
                  <a:pt x="616" y="169"/>
                  <a:pt x="613" y="172"/>
                  <a:pt x="609" y="173"/>
                </a:cubicBezTo>
                <a:cubicBezTo>
                  <a:pt x="605" y="174"/>
                  <a:pt x="605" y="178"/>
                  <a:pt x="600" y="178"/>
                </a:cubicBezTo>
                <a:cubicBezTo>
                  <a:pt x="599" y="178"/>
                  <a:pt x="599" y="178"/>
                  <a:pt x="599" y="178"/>
                </a:cubicBezTo>
                <a:cubicBezTo>
                  <a:pt x="603" y="162"/>
                  <a:pt x="613" y="167"/>
                  <a:pt x="613" y="167"/>
                </a:cubicBezTo>
                <a:cubicBezTo>
                  <a:pt x="613" y="167"/>
                  <a:pt x="618" y="161"/>
                  <a:pt x="616" y="158"/>
                </a:cubicBezTo>
                <a:cubicBezTo>
                  <a:pt x="615" y="154"/>
                  <a:pt x="621" y="147"/>
                  <a:pt x="622" y="146"/>
                </a:cubicBezTo>
                <a:cubicBezTo>
                  <a:pt x="623" y="145"/>
                  <a:pt x="627" y="139"/>
                  <a:pt x="621" y="137"/>
                </a:cubicBezTo>
                <a:cubicBezTo>
                  <a:pt x="616" y="134"/>
                  <a:pt x="611" y="133"/>
                  <a:pt x="616" y="128"/>
                </a:cubicBezTo>
                <a:cubicBezTo>
                  <a:pt x="622" y="123"/>
                  <a:pt x="626" y="129"/>
                  <a:pt x="632" y="121"/>
                </a:cubicBezTo>
                <a:cubicBezTo>
                  <a:pt x="638" y="114"/>
                  <a:pt x="629" y="111"/>
                  <a:pt x="637" y="111"/>
                </a:cubicBezTo>
                <a:cubicBezTo>
                  <a:pt x="644" y="111"/>
                  <a:pt x="652" y="112"/>
                  <a:pt x="651" y="114"/>
                </a:cubicBezTo>
                <a:cubicBezTo>
                  <a:pt x="649" y="117"/>
                  <a:pt x="641" y="121"/>
                  <a:pt x="636" y="124"/>
                </a:cubicBezTo>
                <a:cubicBezTo>
                  <a:pt x="631" y="126"/>
                  <a:pt x="633" y="131"/>
                  <a:pt x="635" y="134"/>
                </a:cubicBezTo>
                <a:cubicBezTo>
                  <a:pt x="637" y="136"/>
                  <a:pt x="639" y="143"/>
                  <a:pt x="642" y="142"/>
                </a:cubicBezTo>
                <a:cubicBezTo>
                  <a:pt x="646" y="142"/>
                  <a:pt x="650" y="139"/>
                  <a:pt x="654" y="139"/>
                </a:cubicBezTo>
                <a:cubicBezTo>
                  <a:pt x="658" y="140"/>
                  <a:pt x="666" y="140"/>
                  <a:pt x="667" y="140"/>
                </a:cubicBezTo>
                <a:cubicBezTo>
                  <a:pt x="668" y="140"/>
                  <a:pt x="674" y="147"/>
                  <a:pt x="671" y="148"/>
                </a:cubicBezTo>
                <a:close/>
                <a:moveTo>
                  <a:pt x="205" y="669"/>
                </a:moveTo>
                <a:cubicBezTo>
                  <a:pt x="203" y="671"/>
                  <a:pt x="199" y="671"/>
                  <a:pt x="201" y="674"/>
                </a:cubicBezTo>
                <a:cubicBezTo>
                  <a:pt x="204" y="677"/>
                  <a:pt x="199" y="678"/>
                  <a:pt x="199" y="679"/>
                </a:cubicBezTo>
                <a:cubicBezTo>
                  <a:pt x="199" y="681"/>
                  <a:pt x="203" y="688"/>
                  <a:pt x="202" y="691"/>
                </a:cubicBezTo>
                <a:cubicBezTo>
                  <a:pt x="201" y="693"/>
                  <a:pt x="200" y="697"/>
                  <a:pt x="199" y="700"/>
                </a:cubicBezTo>
                <a:cubicBezTo>
                  <a:pt x="199" y="702"/>
                  <a:pt x="196" y="705"/>
                  <a:pt x="197" y="708"/>
                </a:cubicBezTo>
                <a:cubicBezTo>
                  <a:pt x="199" y="712"/>
                  <a:pt x="195" y="710"/>
                  <a:pt x="195" y="714"/>
                </a:cubicBezTo>
                <a:cubicBezTo>
                  <a:pt x="196" y="717"/>
                  <a:pt x="199" y="716"/>
                  <a:pt x="199" y="720"/>
                </a:cubicBezTo>
                <a:cubicBezTo>
                  <a:pt x="199" y="725"/>
                  <a:pt x="197" y="726"/>
                  <a:pt x="198" y="729"/>
                </a:cubicBezTo>
                <a:cubicBezTo>
                  <a:pt x="198" y="732"/>
                  <a:pt x="201" y="736"/>
                  <a:pt x="201" y="737"/>
                </a:cubicBezTo>
                <a:cubicBezTo>
                  <a:pt x="201" y="738"/>
                  <a:pt x="200" y="742"/>
                  <a:pt x="198" y="744"/>
                </a:cubicBezTo>
                <a:cubicBezTo>
                  <a:pt x="196" y="747"/>
                  <a:pt x="194" y="749"/>
                  <a:pt x="195" y="751"/>
                </a:cubicBezTo>
                <a:cubicBezTo>
                  <a:pt x="196" y="752"/>
                  <a:pt x="199" y="754"/>
                  <a:pt x="199" y="755"/>
                </a:cubicBezTo>
                <a:cubicBezTo>
                  <a:pt x="198" y="756"/>
                  <a:pt x="196" y="760"/>
                  <a:pt x="197" y="762"/>
                </a:cubicBezTo>
                <a:cubicBezTo>
                  <a:pt x="197" y="764"/>
                  <a:pt x="201" y="764"/>
                  <a:pt x="202" y="765"/>
                </a:cubicBezTo>
                <a:cubicBezTo>
                  <a:pt x="203" y="766"/>
                  <a:pt x="201" y="767"/>
                  <a:pt x="200" y="768"/>
                </a:cubicBezTo>
                <a:cubicBezTo>
                  <a:pt x="86" y="695"/>
                  <a:pt x="9" y="567"/>
                  <a:pt x="9" y="421"/>
                </a:cubicBezTo>
                <a:cubicBezTo>
                  <a:pt x="9" y="398"/>
                  <a:pt x="11" y="376"/>
                  <a:pt x="15" y="354"/>
                </a:cubicBezTo>
                <a:cubicBezTo>
                  <a:pt x="15" y="354"/>
                  <a:pt x="15" y="354"/>
                  <a:pt x="15" y="354"/>
                </a:cubicBezTo>
                <a:cubicBezTo>
                  <a:pt x="15" y="357"/>
                  <a:pt x="17" y="358"/>
                  <a:pt x="18" y="359"/>
                </a:cubicBezTo>
                <a:cubicBezTo>
                  <a:pt x="20" y="359"/>
                  <a:pt x="22" y="368"/>
                  <a:pt x="25" y="364"/>
                </a:cubicBezTo>
                <a:cubicBezTo>
                  <a:pt x="27" y="360"/>
                  <a:pt x="21" y="354"/>
                  <a:pt x="20" y="352"/>
                </a:cubicBezTo>
                <a:cubicBezTo>
                  <a:pt x="18" y="350"/>
                  <a:pt x="19" y="345"/>
                  <a:pt x="17" y="341"/>
                </a:cubicBezTo>
                <a:cubicBezTo>
                  <a:pt x="18" y="339"/>
                  <a:pt x="18" y="337"/>
                  <a:pt x="18" y="335"/>
                </a:cubicBezTo>
                <a:cubicBezTo>
                  <a:pt x="20" y="337"/>
                  <a:pt x="21" y="338"/>
                  <a:pt x="21" y="340"/>
                </a:cubicBezTo>
                <a:cubicBezTo>
                  <a:pt x="24" y="343"/>
                  <a:pt x="28" y="357"/>
                  <a:pt x="30" y="357"/>
                </a:cubicBezTo>
                <a:cubicBezTo>
                  <a:pt x="31" y="357"/>
                  <a:pt x="36" y="364"/>
                  <a:pt x="36" y="364"/>
                </a:cubicBezTo>
                <a:cubicBezTo>
                  <a:pt x="36" y="364"/>
                  <a:pt x="38" y="371"/>
                  <a:pt x="37" y="373"/>
                </a:cubicBezTo>
                <a:cubicBezTo>
                  <a:pt x="36" y="375"/>
                  <a:pt x="38" y="382"/>
                  <a:pt x="40" y="384"/>
                </a:cubicBezTo>
                <a:cubicBezTo>
                  <a:pt x="43" y="386"/>
                  <a:pt x="52" y="386"/>
                  <a:pt x="53" y="393"/>
                </a:cubicBezTo>
                <a:cubicBezTo>
                  <a:pt x="53" y="395"/>
                  <a:pt x="55" y="405"/>
                  <a:pt x="58" y="405"/>
                </a:cubicBezTo>
                <a:cubicBezTo>
                  <a:pt x="62" y="405"/>
                  <a:pt x="67" y="402"/>
                  <a:pt x="68" y="404"/>
                </a:cubicBezTo>
                <a:cubicBezTo>
                  <a:pt x="69" y="405"/>
                  <a:pt x="72" y="412"/>
                  <a:pt x="74" y="408"/>
                </a:cubicBezTo>
                <a:cubicBezTo>
                  <a:pt x="76" y="404"/>
                  <a:pt x="77" y="403"/>
                  <a:pt x="80" y="403"/>
                </a:cubicBezTo>
                <a:cubicBezTo>
                  <a:pt x="83" y="403"/>
                  <a:pt x="84" y="407"/>
                  <a:pt x="86" y="409"/>
                </a:cubicBezTo>
                <a:cubicBezTo>
                  <a:pt x="88" y="412"/>
                  <a:pt x="93" y="418"/>
                  <a:pt x="96" y="418"/>
                </a:cubicBezTo>
                <a:cubicBezTo>
                  <a:pt x="98" y="418"/>
                  <a:pt x="102" y="422"/>
                  <a:pt x="104" y="421"/>
                </a:cubicBezTo>
                <a:cubicBezTo>
                  <a:pt x="105" y="419"/>
                  <a:pt x="108" y="422"/>
                  <a:pt x="110" y="423"/>
                </a:cubicBezTo>
                <a:cubicBezTo>
                  <a:pt x="112" y="424"/>
                  <a:pt x="115" y="428"/>
                  <a:pt x="114" y="434"/>
                </a:cubicBezTo>
                <a:cubicBezTo>
                  <a:pt x="114" y="440"/>
                  <a:pt x="120" y="442"/>
                  <a:pt x="122" y="444"/>
                </a:cubicBezTo>
                <a:cubicBezTo>
                  <a:pt x="124" y="445"/>
                  <a:pt x="128" y="449"/>
                  <a:pt x="130" y="452"/>
                </a:cubicBezTo>
                <a:cubicBezTo>
                  <a:pt x="132" y="454"/>
                  <a:pt x="136" y="455"/>
                  <a:pt x="137" y="457"/>
                </a:cubicBezTo>
                <a:cubicBezTo>
                  <a:pt x="139" y="458"/>
                  <a:pt x="139" y="461"/>
                  <a:pt x="143" y="459"/>
                </a:cubicBezTo>
                <a:cubicBezTo>
                  <a:pt x="146" y="456"/>
                  <a:pt x="146" y="451"/>
                  <a:pt x="146" y="451"/>
                </a:cubicBezTo>
                <a:cubicBezTo>
                  <a:pt x="146" y="451"/>
                  <a:pt x="150" y="451"/>
                  <a:pt x="152" y="453"/>
                </a:cubicBezTo>
                <a:cubicBezTo>
                  <a:pt x="154" y="455"/>
                  <a:pt x="155" y="462"/>
                  <a:pt x="156" y="463"/>
                </a:cubicBezTo>
                <a:cubicBezTo>
                  <a:pt x="158" y="464"/>
                  <a:pt x="160" y="472"/>
                  <a:pt x="159" y="478"/>
                </a:cubicBezTo>
                <a:cubicBezTo>
                  <a:pt x="157" y="483"/>
                  <a:pt x="158" y="489"/>
                  <a:pt x="156" y="489"/>
                </a:cubicBezTo>
                <a:cubicBezTo>
                  <a:pt x="155" y="489"/>
                  <a:pt x="150" y="494"/>
                  <a:pt x="148" y="496"/>
                </a:cubicBezTo>
                <a:cubicBezTo>
                  <a:pt x="146" y="497"/>
                  <a:pt x="142" y="506"/>
                  <a:pt x="143" y="508"/>
                </a:cubicBezTo>
                <a:cubicBezTo>
                  <a:pt x="143" y="511"/>
                  <a:pt x="145" y="519"/>
                  <a:pt x="144" y="523"/>
                </a:cubicBezTo>
                <a:cubicBezTo>
                  <a:pt x="144" y="526"/>
                  <a:pt x="141" y="530"/>
                  <a:pt x="142" y="535"/>
                </a:cubicBezTo>
                <a:cubicBezTo>
                  <a:pt x="144" y="541"/>
                  <a:pt x="152" y="543"/>
                  <a:pt x="153" y="548"/>
                </a:cubicBezTo>
                <a:cubicBezTo>
                  <a:pt x="154" y="553"/>
                  <a:pt x="160" y="565"/>
                  <a:pt x="161" y="570"/>
                </a:cubicBezTo>
                <a:cubicBezTo>
                  <a:pt x="163" y="575"/>
                  <a:pt x="167" y="581"/>
                  <a:pt x="168" y="588"/>
                </a:cubicBezTo>
                <a:cubicBezTo>
                  <a:pt x="168" y="595"/>
                  <a:pt x="181" y="600"/>
                  <a:pt x="183" y="600"/>
                </a:cubicBezTo>
                <a:cubicBezTo>
                  <a:pt x="185" y="601"/>
                  <a:pt x="189" y="605"/>
                  <a:pt x="192" y="607"/>
                </a:cubicBezTo>
                <a:cubicBezTo>
                  <a:pt x="195" y="609"/>
                  <a:pt x="198" y="612"/>
                  <a:pt x="201" y="616"/>
                </a:cubicBezTo>
                <a:cubicBezTo>
                  <a:pt x="203" y="620"/>
                  <a:pt x="203" y="625"/>
                  <a:pt x="203" y="627"/>
                </a:cubicBezTo>
                <a:cubicBezTo>
                  <a:pt x="203" y="628"/>
                  <a:pt x="203" y="643"/>
                  <a:pt x="203" y="651"/>
                </a:cubicBezTo>
                <a:cubicBezTo>
                  <a:pt x="203" y="659"/>
                  <a:pt x="208" y="667"/>
                  <a:pt x="205" y="669"/>
                </a:cubicBezTo>
                <a:close/>
                <a:moveTo>
                  <a:pt x="226" y="781"/>
                </a:moveTo>
                <a:cubicBezTo>
                  <a:pt x="225" y="781"/>
                  <a:pt x="225" y="782"/>
                  <a:pt x="224" y="782"/>
                </a:cubicBezTo>
                <a:cubicBezTo>
                  <a:pt x="224" y="782"/>
                  <a:pt x="223" y="781"/>
                  <a:pt x="223" y="781"/>
                </a:cubicBezTo>
                <a:cubicBezTo>
                  <a:pt x="223" y="781"/>
                  <a:pt x="223" y="780"/>
                  <a:pt x="223" y="779"/>
                </a:cubicBezTo>
                <a:cubicBezTo>
                  <a:pt x="223" y="776"/>
                  <a:pt x="229" y="779"/>
                  <a:pt x="226" y="781"/>
                </a:cubicBezTo>
                <a:close/>
                <a:moveTo>
                  <a:pt x="421" y="832"/>
                </a:moveTo>
                <a:cubicBezTo>
                  <a:pt x="353" y="832"/>
                  <a:pt x="289" y="816"/>
                  <a:pt x="233" y="787"/>
                </a:cubicBezTo>
                <a:cubicBezTo>
                  <a:pt x="236" y="787"/>
                  <a:pt x="241" y="786"/>
                  <a:pt x="243" y="785"/>
                </a:cubicBezTo>
                <a:cubicBezTo>
                  <a:pt x="244" y="785"/>
                  <a:pt x="252" y="784"/>
                  <a:pt x="252" y="783"/>
                </a:cubicBezTo>
                <a:cubicBezTo>
                  <a:pt x="253" y="783"/>
                  <a:pt x="246" y="783"/>
                  <a:pt x="242" y="782"/>
                </a:cubicBezTo>
                <a:cubicBezTo>
                  <a:pt x="238" y="781"/>
                  <a:pt x="231" y="777"/>
                  <a:pt x="230" y="775"/>
                </a:cubicBezTo>
                <a:cubicBezTo>
                  <a:pt x="229" y="773"/>
                  <a:pt x="228" y="769"/>
                  <a:pt x="230" y="768"/>
                </a:cubicBezTo>
                <a:cubicBezTo>
                  <a:pt x="233" y="767"/>
                  <a:pt x="238" y="763"/>
                  <a:pt x="240" y="762"/>
                </a:cubicBezTo>
                <a:cubicBezTo>
                  <a:pt x="241" y="761"/>
                  <a:pt x="243" y="756"/>
                  <a:pt x="241" y="756"/>
                </a:cubicBezTo>
                <a:cubicBezTo>
                  <a:pt x="240" y="755"/>
                  <a:pt x="234" y="755"/>
                  <a:pt x="233" y="754"/>
                </a:cubicBezTo>
                <a:cubicBezTo>
                  <a:pt x="232" y="753"/>
                  <a:pt x="232" y="752"/>
                  <a:pt x="235" y="750"/>
                </a:cubicBezTo>
                <a:cubicBezTo>
                  <a:pt x="239" y="747"/>
                  <a:pt x="240" y="744"/>
                  <a:pt x="242" y="743"/>
                </a:cubicBezTo>
                <a:cubicBezTo>
                  <a:pt x="243" y="742"/>
                  <a:pt x="246" y="740"/>
                  <a:pt x="247" y="737"/>
                </a:cubicBezTo>
                <a:cubicBezTo>
                  <a:pt x="248" y="735"/>
                  <a:pt x="245" y="736"/>
                  <a:pt x="243" y="736"/>
                </a:cubicBezTo>
                <a:cubicBezTo>
                  <a:pt x="241" y="736"/>
                  <a:pt x="239" y="732"/>
                  <a:pt x="238" y="730"/>
                </a:cubicBezTo>
                <a:cubicBezTo>
                  <a:pt x="238" y="728"/>
                  <a:pt x="245" y="731"/>
                  <a:pt x="249" y="732"/>
                </a:cubicBezTo>
                <a:cubicBezTo>
                  <a:pt x="254" y="733"/>
                  <a:pt x="251" y="730"/>
                  <a:pt x="251" y="728"/>
                </a:cubicBezTo>
                <a:cubicBezTo>
                  <a:pt x="250" y="726"/>
                  <a:pt x="251" y="722"/>
                  <a:pt x="253" y="723"/>
                </a:cubicBezTo>
                <a:cubicBezTo>
                  <a:pt x="256" y="725"/>
                  <a:pt x="268" y="724"/>
                  <a:pt x="270" y="723"/>
                </a:cubicBezTo>
                <a:cubicBezTo>
                  <a:pt x="272" y="723"/>
                  <a:pt x="275" y="716"/>
                  <a:pt x="277" y="714"/>
                </a:cubicBezTo>
                <a:cubicBezTo>
                  <a:pt x="278" y="712"/>
                  <a:pt x="278" y="710"/>
                  <a:pt x="276" y="709"/>
                </a:cubicBezTo>
                <a:cubicBezTo>
                  <a:pt x="274" y="708"/>
                  <a:pt x="268" y="703"/>
                  <a:pt x="267" y="702"/>
                </a:cubicBezTo>
                <a:cubicBezTo>
                  <a:pt x="266" y="701"/>
                  <a:pt x="268" y="693"/>
                  <a:pt x="269" y="691"/>
                </a:cubicBezTo>
                <a:cubicBezTo>
                  <a:pt x="269" y="689"/>
                  <a:pt x="270" y="703"/>
                  <a:pt x="276" y="705"/>
                </a:cubicBezTo>
                <a:cubicBezTo>
                  <a:pt x="282" y="707"/>
                  <a:pt x="285" y="708"/>
                  <a:pt x="290" y="703"/>
                </a:cubicBezTo>
                <a:cubicBezTo>
                  <a:pt x="295" y="699"/>
                  <a:pt x="299" y="695"/>
                  <a:pt x="300" y="692"/>
                </a:cubicBezTo>
                <a:cubicBezTo>
                  <a:pt x="300" y="689"/>
                  <a:pt x="301" y="685"/>
                  <a:pt x="303" y="684"/>
                </a:cubicBezTo>
                <a:cubicBezTo>
                  <a:pt x="305" y="683"/>
                  <a:pt x="307" y="684"/>
                  <a:pt x="309" y="678"/>
                </a:cubicBezTo>
                <a:cubicBezTo>
                  <a:pt x="311" y="673"/>
                  <a:pt x="314" y="677"/>
                  <a:pt x="316" y="672"/>
                </a:cubicBezTo>
                <a:cubicBezTo>
                  <a:pt x="318" y="668"/>
                  <a:pt x="311" y="661"/>
                  <a:pt x="316" y="658"/>
                </a:cubicBezTo>
                <a:cubicBezTo>
                  <a:pt x="321" y="654"/>
                  <a:pt x="330" y="650"/>
                  <a:pt x="330" y="650"/>
                </a:cubicBezTo>
                <a:cubicBezTo>
                  <a:pt x="330" y="650"/>
                  <a:pt x="333" y="649"/>
                  <a:pt x="338" y="647"/>
                </a:cubicBezTo>
                <a:cubicBezTo>
                  <a:pt x="343" y="646"/>
                  <a:pt x="349" y="647"/>
                  <a:pt x="351" y="644"/>
                </a:cubicBezTo>
                <a:cubicBezTo>
                  <a:pt x="353" y="641"/>
                  <a:pt x="354" y="635"/>
                  <a:pt x="357" y="632"/>
                </a:cubicBezTo>
                <a:cubicBezTo>
                  <a:pt x="359" y="629"/>
                  <a:pt x="362" y="624"/>
                  <a:pt x="361" y="621"/>
                </a:cubicBezTo>
                <a:cubicBezTo>
                  <a:pt x="360" y="619"/>
                  <a:pt x="364" y="608"/>
                  <a:pt x="364" y="605"/>
                </a:cubicBezTo>
                <a:cubicBezTo>
                  <a:pt x="363" y="602"/>
                  <a:pt x="359" y="595"/>
                  <a:pt x="366" y="589"/>
                </a:cubicBezTo>
                <a:cubicBezTo>
                  <a:pt x="373" y="583"/>
                  <a:pt x="380" y="574"/>
                  <a:pt x="380" y="571"/>
                </a:cubicBezTo>
                <a:cubicBezTo>
                  <a:pt x="381" y="569"/>
                  <a:pt x="386" y="558"/>
                  <a:pt x="386" y="552"/>
                </a:cubicBezTo>
                <a:cubicBezTo>
                  <a:pt x="385" y="547"/>
                  <a:pt x="380" y="541"/>
                  <a:pt x="377" y="539"/>
                </a:cubicBezTo>
                <a:cubicBezTo>
                  <a:pt x="374" y="538"/>
                  <a:pt x="367" y="537"/>
                  <a:pt x="364" y="533"/>
                </a:cubicBezTo>
                <a:cubicBezTo>
                  <a:pt x="361" y="528"/>
                  <a:pt x="353" y="524"/>
                  <a:pt x="350" y="525"/>
                </a:cubicBezTo>
                <a:cubicBezTo>
                  <a:pt x="348" y="526"/>
                  <a:pt x="343" y="527"/>
                  <a:pt x="339" y="525"/>
                </a:cubicBezTo>
                <a:cubicBezTo>
                  <a:pt x="335" y="522"/>
                  <a:pt x="329" y="519"/>
                  <a:pt x="327" y="516"/>
                </a:cubicBezTo>
                <a:cubicBezTo>
                  <a:pt x="325" y="514"/>
                  <a:pt x="319" y="512"/>
                  <a:pt x="316" y="512"/>
                </a:cubicBezTo>
                <a:cubicBezTo>
                  <a:pt x="313" y="512"/>
                  <a:pt x="314" y="510"/>
                  <a:pt x="310" y="517"/>
                </a:cubicBezTo>
                <a:cubicBezTo>
                  <a:pt x="306" y="523"/>
                  <a:pt x="310" y="525"/>
                  <a:pt x="302" y="524"/>
                </a:cubicBezTo>
                <a:cubicBezTo>
                  <a:pt x="295" y="523"/>
                  <a:pt x="303" y="522"/>
                  <a:pt x="307" y="516"/>
                </a:cubicBezTo>
                <a:cubicBezTo>
                  <a:pt x="311" y="510"/>
                  <a:pt x="307" y="506"/>
                  <a:pt x="302" y="507"/>
                </a:cubicBezTo>
                <a:cubicBezTo>
                  <a:pt x="297" y="509"/>
                  <a:pt x="301" y="512"/>
                  <a:pt x="293" y="514"/>
                </a:cubicBezTo>
                <a:cubicBezTo>
                  <a:pt x="286" y="515"/>
                  <a:pt x="286" y="510"/>
                  <a:pt x="291" y="509"/>
                </a:cubicBezTo>
                <a:cubicBezTo>
                  <a:pt x="295" y="508"/>
                  <a:pt x="303" y="503"/>
                  <a:pt x="303" y="501"/>
                </a:cubicBezTo>
                <a:cubicBezTo>
                  <a:pt x="303" y="499"/>
                  <a:pt x="302" y="493"/>
                  <a:pt x="299" y="493"/>
                </a:cubicBezTo>
                <a:cubicBezTo>
                  <a:pt x="295" y="493"/>
                  <a:pt x="296" y="487"/>
                  <a:pt x="290" y="480"/>
                </a:cubicBezTo>
                <a:cubicBezTo>
                  <a:pt x="284" y="473"/>
                  <a:pt x="276" y="465"/>
                  <a:pt x="271" y="466"/>
                </a:cubicBezTo>
                <a:cubicBezTo>
                  <a:pt x="266" y="467"/>
                  <a:pt x="263" y="472"/>
                  <a:pt x="260" y="466"/>
                </a:cubicBezTo>
                <a:cubicBezTo>
                  <a:pt x="257" y="460"/>
                  <a:pt x="254" y="459"/>
                  <a:pt x="252" y="456"/>
                </a:cubicBezTo>
                <a:cubicBezTo>
                  <a:pt x="250" y="452"/>
                  <a:pt x="246" y="455"/>
                  <a:pt x="244" y="454"/>
                </a:cubicBezTo>
                <a:cubicBezTo>
                  <a:pt x="243" y="452"/>
                  <a:pt x="243" y="452"/>
                  <a:pt x="243" y="452"/>
                </a:cubicBezTo>
                <a:cubicBezTo>
                  <a:pt x="243" y="452"/>
                  <a:pt x="237" y="454"/>
                  <a:pt x="240" y="449"/>
                </a:cubicBezTo>
                <a:cubicBezTo>
                  <a:pt x="243" y="444"/>
                  <a:pt x="245" y="435"/>
                  <a:pt x="243" y="435"/>
                </a:cubicBezTo>
                <a:cubicBezTo>
                  <a:pt x="242" y="436"/>
                  <a:pt x="240" y="443"/>
                  <a:pt x="237" y="443"/>
                </a:cubicBezTo>
                <a:cubicBezTo>
                  <a:pt x="235" y="442"/>
                  <a:pt x="237" y="441"/>
                  <a:pt x="233" y="438"/>
                </a:cubicBezTo>
                <a:cubicBezTo>
                  <a:pt x="228" y="435"/>
                  <a:pt x="221" y="437"/>
                  <a:pt x="221" y="440"/>
                </a:cubicBezTo>
                <a:cubicBezTo>
                  <a:pt x="221" y="443"/>
                  <a:pt x="219" y="445"/>
                  <a:pt x="219" y="445"/>
                </a:cubicBezTo>
                <a:cubicBezTo>
                  <a:pt x="219" y="445"/>
                  <a:pt x="218" y="443"/>
                  <a:pt x="216" y="440"/>
                </a:cubicBezTo>
                <a:cubicBezTo>
                  <a:pt x="215" y="437"/>
                  <a:pt x="209" y="436"/>
                  <a:pt x="206" y="439"/>
                </a:cubicBezTo>
                <a:cubicBezTo>
                  <a:pt x="203" y="442"/>
                  <a:pt x="201" y="431"/>
                  <a:pt x="199" y="431"/>
                </a:cubicBezTo>
                <a:cubicBezTo>
                  <a:pt x="197" y="431"/>
                  <a:pt x="192" y="434"/>
                  <a:pt x="190" y="438"/>
                </a:cubicBezTo>
                <a:cubicBezTo>
                  <a:pt x="188" y="443"/>
                  <a:pt x="189" y="450"/>
                  <a:pt x="187" y="450"/>
                </a:cubicBezTo>
                <a:cubicBezTo>
                  <a:pt x="186" y="449"/>
                  <a:pt x="185" y="440"/>
                  <a:pt x="185" y="437"/>
                </a:cubicBezTo>
                <a:cubicBezTo>
                  <a:pt x="186" y="434"/>
                  <a:pt x="191" y="428"/>
                  <a:pt x="187" y="427"/>
                </a:cubicBezTo>
                <a:cubicBezTo>
                  <a:pt x="184" y="426"/>
                  <a:pt x="179" y="432"/>
                  <a:pt x="177" y="433"/>
                </a:cubicBezTo>
                <a:cubicBezTo>
                  <a:pt x="174" y="433"/>
                  <a:pt x="170" y="437"/>
                  <a:pt x="168" y="441"/>
                </a:cubicBezTo>
                <a:cubicBezTo>
                  <a:pt x="165" y="446"/>
                  <a:pt x="164" y="448"/>
                  <a:pt x="162" y="450"/>
                </a:cubicBezTo>
                <a:cubicBezTo>
                  <a:pt x="159" y="451"/>
                  <a:pt x="156" y="450"/>
                  <a:pt x="156" y="448"/>
                </a:cubicBezTo>
                <a:cubicBezTo>
                  <a:pt x="157" y="446"/>
                  <a:pt x="149" y="440"/>
                  <a:pt x="148" y="443"/>
                </a:cubicBezTo>
                <a:cubicBezTo>
                  <a:pt x="147" y="445"/>
                  <a:pt x="143" y="446"/>
                  <a:pt x="140" y="448"/>
                </a:cubicBezTo>
                <a:cubicBezTo>
                  <a:pt x="136" y="450"/>
                  <a:pt x="133" y="445"/>
                  <a:pt x="132" y="443"/>
                </a:cubicBezTo>
                <a:cubicBezTo>
                  <a:pt x="131" y="441"/>
                  <a:pt x="130" y="441"/>
                  <a:pt x="129" y="434"/>
                </a:cubicBezTo>
                <a:cubicBezTo>
                  <a:pt x="129" y="427"/>
                  <a:pt x="130" y="419"/>
                  <a:pt x="131" y="415"/>
                </a:cubicBezTo>
                <a:cubicBezTo>
                  <a:pt x="132" y="411"/>
                  <a:pt x="125" y="403"/>
                  <a:pt x="123" y="403"/>
                </a:cubicBezTo>
                <a:cubicBezTo>
                  <a:pt x="120" y="404"/>
                  <a:pt x="117" y="407"/>
                  <a:pt x="114" y="407"/>
                </a:cubicBezTo>
                <a:cubicBezTo>
                  <a:pt x="112" y="406"/>
                  <a:pt x="113" y="405"/>
                  <a:pt x="109" y="405"/>
                </a:cubicBezTo>
                <a:cubicBezTo>
                  <a:pt x="105" y="405"/>
                  <a:pt x="108" y="404"/>
                  <a:pt x="109" y="399"/>
                </a:cubicBezTo>
                <a:cubicBezTo>
                  <a:pt x="109" y="395"/>
                  <a:pt x="107" y="388"/>
                  <a:pt x="111" y="384"/>
                </a:cubicBezTo>
                <a:cubicBezTo>
                  <a:pt x="116" y="380"/>
                  <a:pt x="114" y="370"/>
                  <a:pt x="112" y="370"/>
                </a:cubicBezTo>
                <a:cubicBezTo>
                  <a:pt x="109" y="369"/>
                  <a:pt x="104" y="371"/>
                  <a:pt x="101" y="371"/>
                </a:cubicBezTo>
                <a:cubicBezTo>
                  <a:pt x="97" y="370"/>
                  <a:pt x="95" y="375"/>
                  <a:pt x="96" y="379"/>
                </a:cubicBezTo>
                <a:cubicBezTo>
                  <a:pt x="97" y="384"/>
                  <a:pt x="94" y="387"/>
                  <a:pt x="93" y="386"/>
                </a:cubicBezTo>
                <a:cubicBezTo>
                  <a:pt x="92" y="386"/>
                  <a:pt x="90" y="383"/>
                  <a:pt x="86" y="388"/>
                </a:cubicBezTo>
                <a:cubicBezTo>
                  <a:pt x="82" y="392"/>
                  <a:pt x="81" y="390"/>
                  <a:pt x="77" y="386"/>
                </a:cubicBezTo>
                <a:cubicBezTo>
                  <a:pt x="73" y="381"/>
                  <a:pt x="69" y="376"/>
                  <a:pt x="68" y="369"/>
                </a:cubicBezTo>
                <a:cubicBezTo>
                  <a:pt x="68" y="362"/>
                  <a:pt x="68" y="355"/>
                  <a:pt x="69" y="351"/>
                </a:cubicBezTo>
                <a:cubicBezTo>
                  <a:pt x="70" y="347"/>
                  <a:pt x="71" y="340"/>
                  <a:pt x="69" y="339"/>
                </a:cubicBezTo>
                <a:cubicBezTo>
                  <a:pt x="67" y="338"/>
                  <a:pt x="71" y="333"/>
                  <a:pt x="74" y="332"/>
                </a:cubicBezTo>
                <a:cubicBezTo>
                  <a:pt x="76" y="331"/>
                  <a:pt x="80" y="326"/>
                  <a:pt x="81" y="324"/>
                </a:cubicBezTo>
                <a:cubicBezTo>
                  <a:pt x="82" y="322"/>
                  <a:pt x="85" y="322"/>
                  <a:pt x="89" y="322"/>
                </a:cubicBezTo>
                <a:cubicBezTo>
                  <a:pt x="93" y="322"/>
                  <a:pt x="94" y="322"/>
                  <a:pt x="98" y="324"/>
                </a:cubicBezTo>
                <a:cubicBezTo>
                  <a:pt x="102" y="327"/>
                  <a:pt x="103" y="323"/>
                  <a:pt x="103" y="321"/>
                </a:cubicBezTo>
                <a:cubicBezTo>
                  <a:pt x="103" y="320"/>
                  <a:pt x="105" y="318"/>
                  <a:pt x="110" y="319"/>
                </a:cubicBezTo>
                <a:cubicBezTo>
                  <a:pt x="114" y="319"/>
                  <a:pt x="120" y="314"/>
                  <a:pt x="121" y="316"/>
                </a:cubicBezTo>
                <a:cubicBezTo>
                  <a:pt x="122" y="317"/>
                  <a:pt x="124" y="323"/>
                  <a:pt x="127" y="321"/>
                </a:cubicBezTo>
                <a:cubicBezTo>
                  <a:pt x="129" y="319"/>
                  <a:pt x="130" y="315"/>
                  <a:pt x="131" y="322"/>
                </a:cubicBezTo>
                <a:cubicBezTo>
                  <a:pt x="131" y="328"/>
                  <a:pt x="133" y="337"/>
                  <a:pt x="136" y="339"/>
                </a:cubicBezTo>
                <a:cubicBezTo>
                  <a:pt x="140" y="340"/>
                  <a:pt x="138" y="347"/>
                  <a:pt x="141" y="347"/>
                </a:cubicBezTo>
                <a:cubicBezTo>
                  <a:pt x="145" y="347"/>
                  <a:pt x="147" y="337"/>
                  <a:pt x="146" y="333"/>
                </a:cubicBezTo>
                <a:cubicBezTo>
                  <a:pt x="145" y="329"/>
                  <a:pt x="143" y="319"/>
                  <a:pt x="141" y="316"/>
                </a:cubicBezTo>
                <a:cubicBezTo>
                  <a:pt x="139" y="313"/>
                  <a:pt x="142" y="307"/>
                  <a:pt x="146" y="305"/>
                </a:cubicBezTo>
                <a:cubicBezTo>
                  <a:pt x="150" y="302"/>
                  <a:pt x="157" y="291"/>
                  <a:pt x="160" y="288"/>
                </a:cubicBezTo>
                <a:cubicBezTo>
                  <a:pt x="163" y="285"/>
                  <a:pt x="173" y="283"/>
                  <a:pt x="170" y="279"/>
                </a:cubicBezTo>
                <a:cubicBezTo>
                  <a:pt x="168" y="275"/>
                  <a:pt x="166" y="271"/>
                  <a:pt x="166" y="268"/>
                </a:cubicBezTo>
                <a:cubicBezTo>
                  <a:pt x="166" y="265"/>
                  <a:pt x="169" y="266"/>
                  <a:pt x="170" y="268"/>
                </a:cubicBezTo>
                <a:cubicBezTo>
                  <a:pt x="171" y="270"/>
                  <a:pt x="176" y="265"/>
                  <a:pt x="175" y="262"/>
                </a:cubicBezTo>
                <a:cubicBezTo>
                  <a:pt x="174" y="259"/>
                  <a:pt x="174" y="256"/>
                  <a:pt x="177" y="256"/>
                </a:cubicBezTo>
                <a:cubicBezTo>
                  <a:pt x="180" y="257"/>
                  <a:pt x="181" y="253"/>
                  <a:pt x="180" y="252"/>
                </a:cubicBezTo>
                <a:cubicBezTo>
                  <a:pt x="179" y="249"/>
                  <a:pt x="183" y="247"/>
                  <a:pt x="186" y="248"/>
                </a:cubicBezTo>
                <a:cubicBezTo>
                  <a:pt x="189" y="248"/>
                  <a:pt x="199" y="249"/>
                  <a:pt x="200" y="247"/>
                </a:cubicBezTo>
                <a:cubicBezTo>
                  <a:pt x="201" y="245"/>
                  <a:pt x="196" y="241"/>
                  <a:pt x="196" y="236"/>
                </a:cubicBezTo>
                <a:cubicBezTo>
                  <a:pt x="196" y="232"/>
                  <a:pt x="201" y="229"/>
                  <a:pt x="204" y="228"/>
                </a:cubicBezTo>
                <a:cubicBezTo>
                  <a:pt x="207" y="227"/>
                  <a:pt x="211" y="228"/>
                  <a:pt x="212" y="226"/>
                </a:cubicBezTo>
                <a:cubicBezTo>
                  <a:pt x="212" y="225"/>
                  <a:pt x="217" y="220"/>
                  <a:pt x="217" y="224"/>
                </a:cubicBezTo>
                <a:cubicBezTo>
                  <a:pt x="217" y="227"/>
                  <a:pt x="216" y="233"/>
                  <a:pt x="220" y="233"/>
                </a:cubicBezTo>
                <a:cubicBezTo>
                  <a:pt x="223" y="233"/>
                  <a:pt x="228" y="228"/>
                  <a:pt x="229" y="228"/>
                </a:cubicBezTo>
                <a:cubicBezTo>
                  <a:pt x="231" y="227"/>
                  <a:pt x="239" y="225"/>
                  <a:pt x="241" y="224"/>
                </a:cubicBezTo>
                <a:cubicBezTo>
                  <a:pt x="243" y="224"/>
                  <a:pt x="253" y="222"/>
                  <a:pt x="252" y="219"/>
                </a:cubicBezTo>
                <a:cubicBezTo>
                  <a:pt x="251" y="215"/>
                  <a:pt x="250" y="212"/>
                  <a:pt x="248" y="210"/>
                </a:cubicBezTo>
                <a:cubicBezTo>
                  <a:pt x="247" y="209"/>
                  <a:pt x="246" y="211"/>
                  <a:pt x="244" y="214"/>
                </a:cubicBezTo>
                <a:cubicBezTo>
                  <a:pt x="242" y="216"/>
                  <a:pt x="239" y="216"/>
                  <a:pt x="238" y="214"/>
                </a:cubicBezTo>
                <a:cubicBezTo>
                  <a:pt x="238" y="212"/>
                  <a:pt x="239" y="206"/>
                  <a:pt x="236" y="208"/>
                </a:cubicBezTo>
                <a:cubicBezTo>
                  <a:pt x="233" y="211"/>
                  <a:pt x="232" y="213"/>
                  <a:pt x="231" y="212"/>
                </a:cubicBezTo>
                <a:cubicBezTo>
                  <a:pt x="229" y="211"/>
                  <a:pt x="227" y="207"/>
                  <a:pt x="227" y="207"/>
                </a:cubicBezTo>
                <a:cubicBezTo>
                  <a:pt x="227" y="207"/>
                  <a:pt x="232" y="205"/>
                  <a:pt x="229" y="200"/>
                </a:cubicBezTo>
                <a:cubicBezTo>
                  <a:pt x="226" y="196"/>
                  <a:pt x="222" y="197"/>
                  <a:pt x="218" y="200"/>
                </a:cubicBezTo>
                <a:cubicBezTo>
                  <a:pt x="213" y="203"/>
                  <a:pt x="214" y="202"/>
                  <a:pt x="208" y="204"/>
                </a:cubicBezTo>
                <a:cubicBezTo>
                  <a:pt x="203" y="206"/>
                  <a:pt x="201" y="207"/>
                  <a:pt x="201" y="207"/>
                </a:cubicBezTo>
                <a:cubicBezTo>
                  <a:pt x="201" y="207"/>
                  <a:pt x="203" y="199"/>
                  <a:pt x="206" y="196"/>
                </a:cubicBezTo>
                <a:cubicBezTo>
                  <a:pt x="209" y="193"/>
                  <a:pt x="218" y="194"/>
                  <a:pt x="221" y="191"/>
                </a:cubicBezTo>
                <a:cubicBezTo>
                  <a:pt x="224" y="188"/>
                  <a:pt x="230" y="192"/>
                  <a:pt x="230" y="192"/>
                </a:cubicBezTo>
                <a:cubicBezTo>
                  <a:pt x="230" y="192"/>
                  <a:pt x="234" y="188"/>
                  <a:pt x="234" y="190"/>
                </a:cubicBezTo>
                <a:cubicBezTo>
                  <a:pt x="233" y="193"/>
                  <a:pt x="232" y="199"/>
                  <a:pt x="235" y="199"/>
                </a:cubicBezTo>
                <a:cubicBezTo>
                  <a:pt x="237" y="199"/>
                  <a:pt x="245" y="195"/>
                  <a:pt x="242" y="194"/>
                </a:cubicBezTo>
                <a:cubicBezTo>
                  <a:pt x="239" y="193"/>
                  <a:pt x="244" y="191"/>
                  <a:pt x="247" y="188"/>
                </a:cubicBezTo>
                <a:cubicBezTo>
                  <a:pt x="250" y="186"/>
                  <a:pt x="256" y="188"/>
                  <a:pt x="258" y="187"/>
                </a:cubicBezTo>
                <a:cubicBezTo>
                  <a:pt x="260" y="186"/>
                  <a:pt x="261" y="182"/>
                  <a:pt x="264" y="182"/>
                </a:cubicBezTo>
                <a:cubicBezTo>
                  <a:pt x="268" y="182"/>
                  <a:pt x="269" y="186"/>
                  <a:pt x="264" y="189"/>
                </a:cubicBezTo>
                <a:cubicBezTo>
                  <a:pt x="260" y="192"/>
                  <a:pt x="259" y="200"/>
                  <a:pt x="256" y="202"/>
                </a:cubicBezTo>
                <a:cubicBezTo>
                  <a:pt x="254" y="204"/>
                  <a:pt x="255" y="206"/>
                  <a:pt x="259" y="206"/>
                </a:cubicBezTo>
                <a:cubicBezTo>
                  <a:pt x="262" y="205"/>
                  <a:pt x="265" y="206"/>
                  <a:pt x="269" y="205"/>
                </a:cubicBezTo>
                <a:cubicBezTo>
                  <a:pt x="272" y="204"/>
                  <a:pt x="273" y="205"/>
                  <a:pt x="274" y="207"/>
                </a:cubicBezTo>
                <a:cubicBezTo>
                  <a:pt x="275" y="208"/>
                  <a:pt x="278" y="205"/>
                  <a:pt x="278" y="205"/>
                </a:cubicBezTo>
                <a:cubicBezTo>
                  <a:pt x="278" y="205"/>
                  <a:pt x="284" y="204"/>
                  <a:pt x="285" y="206"/>
                </a:cubicBezTo>
                <a:cubicBezTo>
                  <a:pt x="287" y="209"/>
                  <a:pt x="289" y="205"/>
                  <a:pt x="287" y="202"/>
                </a:cubicBezTo>
                <a:cubicBezTo>
                  <a:pt x="286" y="200"/>
                  <a:pt x="284" y="197"/>
                  <a:pt x="283" y="194"/>
                </a:cubicBezTo>
                <a:cubicBezTo>
                  <a:pt x="282" y="191"/>
                  <a:pt x="280" y="190"/>
                  <a:pt x="277" y="192"/>
                </a:cubicBezTo>
                <a:cubicBezTo>
                  <a:pt x="273" y="193"/>
                  <a:pt x="272" y="191"/>
                  <a:pt x="270" y="189"/>
                </a:cubicBezTo>
                <a:cubicBezTo>
                  <a:pt x="268" y="188"/>
                  <a:pt x="266" y="191"/>
                  <a:pt x="268" y="188"/>
                </a:cubicBezTo>
                <a:cubicBezTo>
                  <a:pt x="270" y="184"/>
                  <a:pt x="271" y="183"/>
                  <a:pt x="272" y="180"/>
                </a:cubicBezTo>
                <a:cubicBezTo>
                  <a:pt x="274" y="177"/>
                  <a:pt x="280" y="172"/>
                  <a:pt x="274" y="171"/>
                </a:cubicBezTo>
                <a:cubicBezTo>
                  <a:pt x="269" y="169"/>
                  <a:pt x="267" y="169"/>
                  <a:pt x="266" y="166"/>
                </a:cubicBezTo>
                <a:cubicBezTo>
                  <a:pt x="266" y="163"/>
                  <a:pt x="259" y="158"/>
                  <a:pt x="258" y="158"/>
                </a:cubicBezTo>
                <a:cubicBezTo>
                  <a:pt x="256" y="158"/>
                  <a:pt x="248" y="160"/>
                  <a:pt x="247" y="158"/>
                </a:cubicBezTo>
                <a:cubicBezTo>
                  <a:pt x="247" y="156"/>
                  <a:pt x="246" y="149"/>
                  <a:pt x="244" y="147"/>
                </a:cubicBezTo>
                <a:cubicBezTo>
                  <a:pt x="242" y="145"/>
                  <a:pt x="235" y="135"/>
                  <a:pt x="233" y="134"/>
                </a:cubicBezTo>
                <a:cubicBezTo>
                  <a:pt x="232" y="133"/>
                  <a:pt x="230" y="134"/>
                  <a:pt x="226" y="140"/>
                </a:cubicBezTo>
                <a:cubicBezTo>
                  <a:pt x="222" y="145"/>
                  <a:pt x="218" y="146"/>
                  <a:pt x="216" y="145"/>
                </a:cubicBezTo>
                <a:cubicBezTo>
                  <a:pt x="213" y="144"/>
                  <a:pt x="210" y="145"/>
                  <a:pt x="207" y="142"/>
                </a:cubicBezTo>
                <a:cubicBezTo>
                  <a:pt x="204" y="139"/>
                  <a:pt x="213" y="137"/>
                  <a:pt x="212" y="134"/>
                </a:cubicBezTo>
                <a:cubicBezTo>
                  <a:pt x="211" y="132"/>
                  <a:pt x="205" y="132"/>
                  <a:pt x="201" y="132"/>
                </a:cubicBezTo>
                <a:cubicBezTo>
                  <a:pt x="196" y="131"/>
                  <a:pt x="194" y="127"/>
                  <a:pt x="188" y="127"/>
                </a:cubicBezTo>
                <a:cubicBezTo>
                  <a:pt x="182" y="127"/>
                  <a:pt x="175" y="129"/>
                  <a:pt x="173" y="129"/>
                </a:cubicBezTo>
                <a:cubicBezTo>
                  <a:pt x="171" y="129"/>
                  <a:pt x="170" y="132"/>
                  <a:pt x="169" y="137"/>
                </a:cubicBezTo>
                <a:cubicBezTo>
                  <a:pt x="168" y="142"/>
                  <a:pt x="171" y="143"/>
                  <a:pt x="167" y="144"/>
                </a:cubicBezTo>
                <a:cubicBezTo>
                  <a:pt x="164" y="145"/>
                  <a:pt x="162" y="146"/>
                  <a:pt x="165" y="148"/>
                </a:cubicBezTo>
                <a:cubicBezTo>
                  <a:pt x="169" y="149"/>
                  <a:pt x="173" y="156"/>
                  <a:pt x="173" y="156"/>
                </a:cubicBezTo>
                <a:cubicBezTo>
                  <a:pt x="173" y="156"/>
                  <a:pt x="172" y="160"/>
                  <a:pt x="169" y="163"/>
                </a:cubicBezTo>
                <a:cubicBezTo>
                  <a:pt x="166" y="165"/>
                  <a:pt x="163" y="168"/>
                  <a:pt x="162" y="165"/>
                </a:cubicBezTo>
                <a:cubicBezTo>
                  <a:pt x="161" y="163"/>
                  <a:pt x="156" y="163"/>
                  <a:pt x="157" y="166"/>
                </a:cubicBezTo>
                <a:cubicBezTo>
                  <a:pt x="158" y="169"/>
                  <a:pt x="160" y="170"/>
                  <a:pt x="160" y="173"/>
                </a:cubicBezTo>
                <a:cubicBezTo>
                  <a:pt x="160" y="176"/>
                  <a:pt x="163" y="182"/>
                  <a:pt x="160" y="185"/>
                </a:cubicBezTo>
                <a:cubicBezTo>
                  <a:pt x="158" y="188"/>
                  <a:pt x="155" y="186"/>
                  <a:pt x="153" y="187"/>
                </a:cubicBezTo>
                <a:cubicBezTo>
                  <a:pt x="151" y="187"/>
                  <a:pt x="149" y="183"/>
                  <a:pt x="151" y="182"/>
                </a:cubicBezTo>
                <a:cubicBezTo>
                  <a:pt x="153" y="181"/>
                  <a:pt x="151" y="174"/>
                  <a:pt x="151" y="174"/>
                </a:cubicBezTo>
                <a:cubicBezTo>
                  <a:pt x="151" y="174"/>
                  <a:pt x="146" y="182"/>
                  <a:pt x="147" y="178"/>
                </a:cubicBezTo>
                <a:cubicBezTo>
                  <a:pt x="147" y="174"/>
                  <a:pt x="145" y="174"/>
                  <a:pt x="145" y="170"/>
                </a:cubicBezTo>
                <a:cubicBezTo>
                  <a:pt x="146" y="167"/>
                  <a:pt x="143" y="163"/>
                  <a:pt x="139" y="164"/>
                </a:cubicBezTo>
                <a:cubicBezTo>
                  <a:pt x="135" y="165"/>
                  <a:pt x="132" y="166"/>
                  <a:pt x="126" y="166"/>
                </a:cubicBezTo>
                <a:cubicBezTo>
                  <a:pt x="119" y="165"/>
                  <a:pt x="117" y="164"/>
                  <a:pt x="112" y="161"/>
                </a:cubicBezTo>
                <a:cubicBezTo>
                  <a:pt x="107" y="159"/>
                  <a:pt x="105" y="161"/>
                  <a:pt x="102" y="162"/>
                </a:cubicBezTo>
                <a:cubicBezTo>
                  <a:pt x="102" y="162"/>
                  <a:pt x="102" y="162"/>
                  <a:pt x="102" y="162"/>
                </a:cubicBezTo>
                <a:cubicBezTo>
                  <a:pt x="111" y="150"/>
                  <a:pt x="122" y="138"/>
                  <a:pt x="133" y="127"/>
                </a:cubicBezTo>
                <a:cubicBezTo>
                  <a:pt x="134" y="127"/>
                  <a:pt x="134" y="127"/>
                  <a:pt x="134" y="127"/>
                </a:cubicBezTo>
                <a:cubicBezTo>
                  <a:pt x="137" y="127"/>
                  <a:pt x="143" y="123"/>
                  <a:pt x="143" y="123"/>
                </a:cubicBezTo>
                <a:cubicBezTo>
                  <a:pt x="143" y="123"/>
                  <a:pt x="149" y="120"/>
                  <a:pt x="150" y="122"/>
                </a:cubicBezTo>
                <a:cubicBezTo>
                  <a:pt x="152" y="125"/>
                  <a:pt x="151" y="127"/>
                  <a:pt x="154" y="127"/>
                </a:cubicBezTo>
                <a:cubicBezTo>
                  <a:pt x="157" y="127"/>
                  <a:pt x="163" y="123"/>
                  <a:pt x="158" y="120"/>
                </a:cubicBezTo>
                <a:cubicBezTo>
                  <a:pt x="154" y="118"/>
                  <a:pt x="151" y="118"/>
                  <a:pt x="148" y="115"/>
                </a:cubicBezTo>
                <a:cubicBezTo>
                  <a:pt x="148" y="115"/>
                  <a:pt x="147" y="115"/>
                  <a:pt x="147" y="114"/>
                </a:cubicBezTo>
                <a:cubicBezTo>
                  <a:pt x="149" y="112"/>
                  <a:pt x="152" y="110"/>
                  <a:pt x="154" y="108"/>
                </a:cubicBezTo>
                <a:cubicBezTo>
                  <a:pt x="156" y="107"/>
                  <a:pt x="160" y="106"/>
                  <a:pt x="160" y="103"/>
                </a:cubicBezTo>
                <a:cubicBezTo>
                  <a:pt x="164" y="100"/>
                  <a:pt x="169" y="96"/>
                  <a:pt x="173" y="93"/>
                </a:cubicBezTo>
                <a:cubicBezTo>
                  <a:pt x="174" y="94"/>
                  <a:pt x="174" y="94"/>
                  <a:pt x="176" y="94"/>
                </a:cubicBezTo>
                <a:cubicBezTo>
                  <a:pt x="179" y="93"/>
                  <a:pt x="180" y="93"/>
                  <a:pt x="182" y="94"/>
                </a:cubicBezTo>
                <a:cubicBezTo>
                  <a:pt x="184" y="95"/>
                  <a:pt x="180" y="101"/>
                  <a:pt x="178" y="102"/>
                </a:cubicBezTo>
                <a:cubicBezTo>
                  <a:pt x="176" y="103"/>
                  <a:pt x="173" y="104"/>
                  <a:pt x="177" y="105"/>
                </a:cubicBezTo>
                <a:cubicBezTo>
                  <a:pt x="181" y="105"/>
                  <a:pt x="185" y="104"/>
                  <a:pt x="185" y="104"/>
                </a:cubicBezTo>
                <a:cubicBezTo>
                  <a:pt x="185" y="104"/>
                  <a:pt x="188" y="101"/>
                  <a:pt x="189" y="99"/>
                </a:cubicBezTo>
                <a:cubicBezTo>
                  <a:pt x="191" y="96"/>
                  <a:pt x="193" y="98"/>
                  <a:pt x="194" y="98"/>
                </a:cubicBezTo>
                <a:cubicBezTo>
                  <a:pt x="196" y="99"/>
                  <a:pt x="202" y="100"/>
                  <a:pt x="196" y="102"/>
                </a:cubicBezTo>
                <a:cubicBezTo>
                  <a:pt x="190" y="104"/>
                  <a:pt x="188" y="106"/>
                  <a:pt x="187" y="108"/>
                </a:cubicBezTo>
                <a:cubicBezTo>
                  <a:pt x="185" y="111"/>
                  <a:pt x="185" y="112"/>
                  <a:pt x="180" y="111"/>
                </a:cubicBezTo>
                <a:cubicBezTo>
                  <a:pt x="175" y="110"/>
                  <a:pt x="172" y="111"/>
                  <a:pt x="170" y="113"/>
                </a:cubicBezTo>
                <a:cubicBezTo>
                  <a:pt x="169" y="115"/>
                  <a:pt x="169" y="122"/>
                  <a:pt x="171" y="121"/>
                </a:cubicBezTo>
                <a:cubicBezTo>
                  <a:pt x="173" y="120"/>
                  <a:pt x="175" y="120"/>
                  <a:pt x="178" y="119"/>
                </a:cubicBezTo>
                <a:cubicBezTo>
                  <a:pt x="180" y="118"/>
                  <a:pt x="190" y="119"/>
                  <a:pt x="192" y="118"/>
                </a:cubicBezTo>
                <a:cubicBezTo>
                  <a:pt x="194" y="118"/>
                  <a:pt x="198" y="122"/>
                  <a:pt x="199" y="121"/>
                </a:cubicBezTo>
                <a:cubicBezTo>
                  <a:pt x="201" y="120"/>
                  <a:pt x="203" y="123"/>
                  <a:pt x="205" y="124"/>
                </a:cubicBezTo>
                <a:cubicBezTo>
                  <a:pt x="207" y="126"/>
                  <a:pt x="207" y="120"/>
                  <a:pt x="211" y="124"/>
                </a:cubicBezTo>
                <a:cubicBezTo>
                  <a:pt x="215" y="127"/>
                  <a:pt x="213" y="127"/>
                  <a:pt x="215" y="127"/>
                </a:cubicBezTo>
                <a:cubicBezTo>
                  <a:pt x="218" y="127"/>
                  <a:pt x="223" y="127"/>
                  <a:pt x="223" y="127"/>
                </a:cubicBezTo>
                <a:cubicBezTo>
                  <a:pt x="223" y="127"/>
                  <a:pt x="224" y="122"/>
                  <a:pt x="228" y="123"/>
                </a:cubicBezTo>
                <a:cubicBezTo>
                  <a:pt x="232" y="124"/>
                  <a:pt x="236" y="128"/>
                  <a:pt x="236" y="125"/>
                </a:cubicBezTo>
                <a:cubicBezTo>
                  <a:pt x="235" y="121"/>
                  <a:pt x="237" y="119"/>
                  <a:pt x="234" y="116"/>
                </a:cubicBezTo>
                <a:cubicBezTo>
                  <a:pt x="230" y="114"/>
                  <a:pt x="225" y="112"/>
                  <a:pt x="225" y="111"/>
                </a:cubicBezTo>
                <a:cubicBezTo>
                  <a:pt x="224" y="110"/>
                  <a:pt x="223" y="108"/>
                  <a:pt x="225" y="107"/>
                </a:cubicBezTo>
                <a:cubicBezTo>
                  <a:pt x="226" y="107"/>
                  <a:pt x="232" y="107"/>
                  <a:pt x="235" y="109"/>
                </a:cubicBezTo>
                <a:cubicBezTo>
                  <a:pt x="238" y="111"/>
                  <a:pt x="240" y="113"/>
                  <a:pt x="243" y="112"/>
                </a:cubicBezTo>
                <a:cubicBezTo>
                  <a:pt x="246" y="110"/>
                  <a:pt x="249" y="109"/>
                  <a:pt x="250" y="107"/>
                </a:cubicBezTo>
                <a:cubicBezTo>
                  <a:pt x="252" y="106"/>
                  <a:pt x="255" y="102"/>
                  <a:pt x="255" y="102"/>
                </a:cubicBezTo>
                <a:cubicBezTo>
                  <a:pt x="255" y="102"/>
                  <a:pt x="243" y="101"/>
                  <a:pt x="241" y="99"/>
                </a:cubicBezTo>
                <a:cubicBezTo>
                  <a:pt x="240" y="97"/>
                  <a:pt x="234" y="95"/>
                  <a:pt x="233" y="95"/>
                </a:cubicBezTo>
                <a:cubicBezTo>
                  <a:pt x="231" y="95"/>
                  <a:pt x="226" y="98"/>
                  <a:pt x="225" y="94"/>
                </a:cubicBezTo>
                <a:cubicBezTo>
                  <a:pt x="224" y="90"/>
                  <a:pt x="225" y="85"/>
                  <a:pt x="223" y="85"/>
                </a:cubicBezTo>
                <a:cubicBezTo>
                  <a:pt x="221" y="84"/>
                  <a:pt x="205" y="83"/>
                  <a:pt x="203" y="82"/>
                </a:cubicBezTo>
                <a:cubicBezTo>
                  <a:pt x="201" y="81"/>
                  <a:pt x="197" y="80"/>
                  <a:pt x="193" y="79"/>
                </a:cubicBezTo>
                <a:cubicBezTo>
                  <a:pt x="202" y="73"/>
                  <a:pt x="211" y="67"/>
                  <a:pt x="220" y="62"/>
                </a:cubicBezTo>
                <a:cubicBezTo>
                  <a:pt x="220" y="62"/>
                  <a:pt x="221" y="62"/>
                  <a:pt x="221" y="62"/>
                </a:cubicBezTo>
                <a:cubicBezTo>
                  <a:pt x="223" y="63"/>
                  <a:pt x="225" y="62"/>
                  <a:pt x="227" y="61"/>
                </a:cubicBezTo>
                <a:cubicBezTo>
                  <a:pt x="228" y="60"/>
                  <a:pt x="229" y="59"/>
                  <a:pt x="229" y="57"/>
                </a:cubicBezTo>
                <a:cubicBezTo>
                  <a:pt x="230" y="57"/>
                  <a:pt x="230" y="57"/>
                  <a:pt x="231" y="56"/>
                </a:cubicBezTo>
                <a:cubicBezTo>
                  <a:pt x="231" y="58"/>
                  <a:pt x="231" y="59"/>
                  <a:pt x="233" y="60"/>
                </a:cubicBezTo>
                <a:cubicBezTo>
                  <a:pt x="236" y="61"/>
                  <a:pt x="243" y="59"/>
                  <a:pt x="245" y="59"/>
                </a:cubicBezTo>
                <a:cubicBezTo>
                  <a:pt x="247" y="59"/>
                  <a:pt x="259" y="60"/>
                  <a:pt x="262" y="61"/>
                </a:cubicBezTo>
                <a:cubicBezTo>
                  <a:pt x="265" y="63"/>
                  <a:pt x="272" y="63"/>
                  <a:pt x="274" y="66"/>
                </a:cubicBezTo>
                <a:cubicBezTo>
                  <a:pt x="276" y="70"/>
                  <a:pt x="275" y="81"/>
                  <a:pt x="276" y="82"/>
                </a:cubicBezTo>
                <a:cubicBezTo>
                  <a:pt x="277" y="84"/>
                  <a:pt x="282" y="78"/>
                  <a:pt x="283" y="77"/>
                </a:cubicBezTo>
                <a:cubicBezTo>
                  <a:pt x="285" y="75"/>
                  <a:pt x="290" y="76"/>
                  <a:pt x="291" y="78"/>
                </a:cubicBezTo>
                <a:cubicBezTo>
                  <a:pt x="293" y="80"/>
                  <a:pt x="297" y="84"/>
                  <a:pt x="296" y="86"/>
                </a:cubicBezTo>
                <a:cubicBezTo>
                  <a:pt x="296" y="88"/>
                  <a:pt x="295" y="90"/>
                  <a:pt x="293" y="89"/>
                </a:cubicBezTo>
                <a:cubicBezTo>
                  <a:pt x="292" y="88"/>
                  <a:pt x="289" y="98"/>
                  <a:pt x="290" y="96"/>
                </a:cubicBezTo>
                <a:cubicBezTo>
                  <a:pt x="291" y="94"/>
                  <a:pt x="291" y="99"/>
                  <a:pt x="289" y="99"/>
                </a:cubicBezTo>
                <a:cubicBezTo>
                  <a:pt x="287" y="99"/>
                  <a:pt x="285" y="99"/>
                  <a:pt x="285" y="99"/>
                </a:cubicBezTo>
                <a:cubicBezTo>
                  <a:pt x="285" y="99"/>
                  <a:pt x="285" y="98"/>
                  <a:pt x="284" y="96"/>
                </a:cubicBezTo>
                <a:cubicBezTo>
                  <a:pt x="283" y="97"/>
                  <a:pt x="282" y="99"/>
                  <a:pt x="282" y="100"/>
                </a:cubicBezTo>
                <a:cubicBezTo>
                  <a:pt x="282" y="102"/>
                  <a:pt x="285" y="108"/>
                  <a:pt x="286" y="109"/>
                </a:cubicBezTo>
                <a:cubicBezTo>
                  <a:pt x="286" y="110"/>
                  <a:pt x="292" y="111"/>
                  <a:pt x="293" y="112"/>
                </a:cubicBezTo>
                <a:cubicBezTo>
                  <a:pt x="295" y="112"/>
                  <a:pt x="290" y="112"/>
                  <a:pt x="291" y="114"/>
                </a:cubicBezTo>
                <a:cubicBezTo>
                  <a:pt x="292" y="116"/>
                  <a:pt x="294" y="121"/>
                  <a:pt x="297" y="122"/>
                </a:cubicBezTo>
                <a:cubicBezTo>
                  <a:pt x="299" y="123"/>
                  <a:pt x="307" y="128"/>
                  <a:pt x="308" y="130"/>
                </a:cubicBezTo>
                <a:cubicBezTo>
                  <a:pt x="309" y="133"/>
                  <a:pt x="316" y="128"/>
                  <a:pt x="317" y="128"/>
                </a:cubicBezTo>
                <a:cubicBezTo>
                  <a:pt x="318" y="128"/>
                  <a:pt x="318" y="134"/>
                  <a:pt x="322" y="134"/>
                </a:cubicBezTo>
                <a:cubicBezTo>
                  <a:pt x="325" y="135"/>
                  <a:pt x="327" y="134"/>
                  <a:pt x="330" y="131"/>
                </a:cubicBezTo>
                <a:cubicBezTo>
                  <a:pt x="333" y="128"/>
                  <a:pt x="333" y="125"/>
                  <a:pt x="333" y="122"/>
                </a:cubicBezTo>
                <a:cubicBezTo>
                  <a:pt x="333" y="119"/>
                  <a:pt x="333" y="117"/>
                  <a:pt x="337" y="118"/>
                </a:cubicBezTo>
                <a:cubicBezTo>
                  <a:pt x="340" y="119"/>
                  <a:pt x="342" y="117"/>
                  <a:pt x="342" y="115"/>
                </a:cubicBezTo>
                <a:cubicBezTo>
                  <a:pt x="342" y="112"/>
                  <a:pt x="339" y="108"/>
                  <a:pt x="344" y="107"/>
                </a:cubicBezTo>
                <a:cubicBezTo>
                  <a:pt x="350" y="106"/>
                  <a:pt x="353" y="103"/>
                  <a:pt x="357" y="103"/>
                </a:cubicBezTo>
                <a:cubicBezTo>
                  <a:pt x="360" y="103"/>
                  <a:pt x="369" y="104"/>
                  <a:pt x="370" y="103"/>
                </a:cubicBezTo>
                <a:cubicBezTo>
                  <a:pt x="372" y="101"/>
                  <a:pt x="376" y="93"/>
                  <a:pt x="379" y="93"/>
                </a:cubicBezTo>
                <a:cubicBezTo>
                  <a:pt x="382" y="92"/>
                  <a:pt x="390" y="94"/>
                  <a:pt x="396" y="93"/>
                </a:cubicBezTo>
                <a:cubicBezTo>
                  <a:pt x="403" y="92"/>
                  <a:pt x="411" y="88"/>
                  <a:pt x="413" y="88"/>
                </a:cubicBezTo>
                <a:cubicBezTo>
                  <a:pt x="415" y="88"/>
                  <a:pt x="421" y="88"/>
                  <a:pt x="419" y="87"/>
                </a:cubicBezTo>
                <a:cubicBezTo>
                  <a:pt x="417" y="85"/>
                  <a:pt x="415" y="81"/>
                  <a:pt x="411" y="81"/>
                </a:cubicBezTo>
                <a:cubicBezTo>
                  <a:pt x="407" y="81"/>
                  <a:pt x="406" y="73"/>
                  <a:pt x="407" y="73"/>
                </a:cubicBezTo>
                <a:cubicBezTo>
                  <a:pt x="408" y="73"/>
                  <a:pt x="418" y="76"/>
                  <a:pt x="417" y="79"/>
                </a:cubicBezTo>
                <a:cubicBezTo>
                  <a:pt x="417" y="82"/>
                  <a:pt x="419" y="85"/>
                  <a:pt x="424" y="84"/>
                </a:cubicBezTo>
                <a:cubicBezTo>
                  <a:pt x="429" y="83"/>
                  <a:pt x="429" y="79"/>
                  <a:pt x="428" y="78"/>
                </a:cubicBezTo>
                <a:cubicBezTo>
                  <a:pt x="426" y="77"/>
                  <a:pt x="426" y="74"/>
                  <a:pt x="425" y="73"/>
                </a:cubicBezTo>
                <a:cubicBezTo>
                  <a:pt x="423" y="71"/>
                  <a:pt x="421" y="65"/>
                  <a:pt x="426" y="65"/>
                </a:cubicBezTo>
                <a:cubicBezTo>
                  <a:pt x="432" y="65"/>
                  <a:pt x="442" y="70"/>
                  <a:pt x="442" y="66"/>
                </a:cubicBezTo>
                <a:cubicBezTo>
                  <a:pt x="441" y="62"/>
                  <a:pt x="441" y="58"/>
                  <a:pt x="443" y="56"/>
                </a:cubicBezTo>
                <a:cubicBezTo>
                  <a:pt x="444" y="54"/>
                  <a:pt x="447" y="53"/>
                  <a:pt x="445" y="52"/>
                </a:cubicBezTo>
                <a:cubicBezTo>
                  <a:pt x="444" y="51"/>
                  <a:pt x="441" y="53"/>
                  <a:pt x="439" y="50"/>
                </a:cubicBezTo>
                <a:cubicBezTo>
                  <a:pt x="438" y="46"/>
                  <a:pt x="441" y="44"/>
                  <a:pt x="443" y="43"/>
                </a:cubicBezTo>
                <a:cubicBezTo>
                  <a:pt x="445" y="41"/>
                  <a:pt x="454" y="33"/>
                  <a:pt x="460" y="32"/>
                </a:cubicBezTo>
                <a:cubicBezTo>
                  <a:pt x="465" y="31"/>
                  <a:pt x="469" y="26"/>
                  <a:pt x="465" y="25"/>
                </a:cubicBezTo>
                <a:cubicBezTo>
                  <a:pt x="461" y="24"/>
                  <a:pt x="453" y="22"/>
                  <a:pt x="448" y="25"/>
                </a:cubicBezTo>
                <a:cubicBezTo>
                  <a:pt x="443" y="29"/>
                  <a:pt x="441" y="32"/>
                  <a:pt x="435" y="31"/>
                </a:cubicBezTo>
                <a:cubicBezTo>
                  <a:pt x="429" y="29"/>
                  <a:pt x="428" y="24"/>
                  <a:pt x="424" y="22"/>
                </a:cubicBezTo>
                <a:cubicBezTo>
                  <a:pt x="419" y="18"/>
                  <a:pt x="422" y="11"/>
                  <a:pt x="417" y="12"/>
                </a:cubicBezTo>
                <a:cubicBezTo>
                  <a:pt x="412" y="12"/>
                  <a:pt x="412" y="12"/>
                  <a:pt x="412" y="12"/>
                </a:cubicBezTo>
                <a:cubicBezTo>
                  <a:pt x="412" y="12"/>
                  <a:pt x="406" y="12"/>
                  <a:pt x="403" y="12"/>
                </a:cubicBezTo>
                <a:cubicBezTo>
                  <a:pt x="398" y="13"/>
                  <a:pt x="395" y="15"/>
                  <a:pt x="392" y="14"/>
                </a:cubicBezTo>
                <a:cubicBezTo>
                  <a:pt x="387" y="13"/>
                  <a:pt x="382" y="15"/>
                  <a:pt x="381" y="16"/>
                </a:cubicBezTo>
                <a:cubicBezTo>
                  <a:pt x="369" y="17"/>
                  <a:pt x="360" y="15"/>
                  <a:pt x="358" y="15"/>
                </a:cubicBezTo>
                <a:cubicBezTo>
                  <a:pt x="357" y="15"/>
                  <a:pt x="366" y="15"/>
                  <a:pt x="373" y="15"/>
                </a:cubicBezTo>
                <a:cubicBezTo>
                  <a:pt x="379" y="14"/>
                  <a:pt x="389" y="13"/>
                  <a:pt x="393" y="12"/>
                </a:cubicBezTo>
                <a:cubicBezTo>
                  <a:pt x="397" y="12"/>
                  <a:pt x="395" y="11"/>
                  <a:pt x="394" y="11"/>
                </a:cubicBezTo>
                <a:cubicBezTo>
                  <a:pt x="403" y="10"/>
                  <a:pt x="412" y="10"/>
                  <a:pt x="421" y="10"/>
                </a:cubicBezTo>
                <a:cubicBezTo>
                  <a:pt x="509" y="10"/>
                  <a:pt x="592" y="38"/>
                  <a:pt x="659" y="86"/>
                </a:cubicBezTo>
                <a:cubicBezTo>
                  <a:pt x="651" y="83"/>
                  <a:pt x="643" y="80"/>
                  <a:pt x="638" y="81"/>
                </a:cubicBezTo>
                <a:cubicBezTo>
                  <a:pt x="628" y="82"/>
                  <a:pt x="603" y="93"/>
                  <a:pt x="601" y="94"/>
                </a:cubicBezTo>
                <a:cubicBezTo>
                  <a:pt x="600" y="95"/>
                  <a:pt x="598" y="100"/>
                  <a:pt x="593" y="104"/>
                </a:cubicBezTo>
                <a:cubicBezTo>
                  <a:pt x="589" y="108"/>
                  <a:pt x="580" y="112"/>
                  <a:pt x="572" y="113"/>
                </a:cubicBezTo>
                <a:cubicBezTo>
                  <a:pt x="564" y="114"/>
                  <a:pt x="556" y="126"/>
                  <a:pt x="556" y="128"/>
                </a:cubicBezTo>
                <a:cubicBezTo>
                  <a:pt x="556" y="130"/>
                  <a:pt x="560" y="137"/>
                  <a:pt x="559" y="138"/>
                </a:cubicBezTo>
                <a:cubicBezTo>
                  <a:pt x="559" y="139"/>
                  <a:pt x="562" y="146"/>
                  <a:pt x="567" y="149"/>
                </a:cubicBezTo>
                <a:cubicBezTo>
                  <a:pt x="571" y="151"/>
                  <a:pt x="579" y="151"/>
                  <a:pt x="580" y="148"/>
                </a:cubicBezTo>
                <a:cubicBezTo>
                  <a:pt x="580" y="145"/>
                  <a:pt x="585" y="140"/>
                  <a:pt x="586" y="144"/>
                </a:cubicBezTo>
                <a:cubicBezTo>
                  <a:pt x="587" y="148"/>
                  <a:pt x="592" y="154"/>
                  <a:pt x="591" y="157"/>
                </a:cubicBezTo>
                <a:cubicBezTo>
                  <a:pt x="591" y="158"/>
                  <a:pt x="591" y="163"/>
                  <a:pt x="592" y="166"/>
                </a:cubicBezTo>
                <a:cubicBezTo>
                  <a:pt x="591" y="167"/>
                  <a:pt x="591" y="167"/>
                  <a:pt x="590" y="167"/>
                </a:cubicBezTo>
                <a:cubicBezTo>
                  <a:pt x="590" y="167"/>
                  <a:pt x="587" y="166"/>
                  <a:pt x="586" y="162"/>
                </a:cubicBezTo>
                <a:cubicBezTo>
                  <a:pt x="585" y="158"/>
                  <a:pt x="587" y="154"/>
                  <a:pt x="585" y="153"/>
                </a:cubicBezTo>
                <a:cubicBezTo>
                  <a:pt x="582" y="152"/>
                  <a:pt x="575" y="153"/>
                  <a:pt x="574" y="156"/>
                </a:cubicBezTo>
                <a:cubicBezTo>
                  <a:pt x="573" y="159"/>
                  <a:pt x="572" y="164"/>
                  <a:pt x="574" y="166"/>
                </a:cubicBezTo>
                <a:cubicBezTo>
                  <a:pt x="576" y="169"/>
                  <a:pt x="581" y="174"/>
                  <a:pt x="577" y="172"/>
                </a:cubicBezTo>
                <a:cubicBezTo>
                  <a:pt x="572" y="171"/>
                  <a:pt x="566" y="170"/>
                  <a:pt x="562" y="173"/>
                </a:cubicBezTo>
                <a:cubicBezTo>
                  <a:pt x="559" y="175"/>
                  <a:pt x="554" y="181"/>
                  <a:pt x="554" y="181"/>
                </a:cubicBezTo>
                <a:cubicBezTo>
                  <a:pt x="554" y="181"/>
                  <a:pt x="543" y="182"/>
                  <a:pt x="543" y="185"/>
                </a:cubicBezTo>
                <a:cubicBezTo>
                  <a:pt x="543" y="188"/>
                  <a:pt x="543" y="192"/>
                  <a:pt x="539" y="192"/>
                </a:cubicBezTo>
                <a:cubicBezTo>
                  <a:pt x="535" y="192"/>
                  <a:pt x="530" y="194"/>
                  <a:pt x="525" y="194"/>
                </a:cubicBezTo>
                <a:cubicBezTo>
                  <a:pt x="520" y="195"/>
                  <a:pt x="520" y="198"/>
                  <a:pt x="514" y="198"/>
                </a:cubicBezTo>
                <a:cubicBezTo>
                  <a:pt x="508" y="198"/>
                  <a:pt x="507" y="201"/>
                  <a:pt x="513" y="203"/>
                </a:cubicBezTo>
                <a:cubicBezTo>
                  <a:pt x="519" y="204"/>
                  <a:pt x="528" y="208"/>
                  <a:pt x="528" y="213"/>
                </a:cubicBezTo>
                <a:cubicBezTo>
                  <a:pt x="529" y="217"/>
                  <a:pt x="528" y="222"/>
                  <a:pt x="526" y="227"/>
                </a:cubicBezTo>
                <a:cubicBezTo>
                  <a:pt x="525" y="230"/>
                  <a:pt x="516" y="227"/>
                  <a:pt x="510" y="227"/>
                </a:cubicBezTo>
                <a:cubicBezTo>
                  <a:pt x="505" y="227"/>
                  <a:pt x="494" y="225"/>
                  <a:pt x="489" y="227"/>
                </a:cubicBezTo>
                <a:cubicBezTo>
                  <a:pt x="485" y="229"/>
                  <a:pt x="486" y="239"/>
                  <a:pt x="488" y="244"/>
                </a:cubicBezTo>
                <a:cubicBezTo>
                  <a:pt x="489" y="249"/>
                  <a:pt x="487" y="251"/>
                  <a:pt x="485" y="253"/>
                </a:cubicBezTo>
                <a:cubicBezTo>
                  <a:pt x="484" y="254"/>
                  <a:pt x="483" y="259"/>
                  <a:pt x="486" y="261"/>
                </a:cubicBezTo>
                <a:cubicBezTo>
                  <a:pt x="488" y="263"/>
                  <a:pt x="490" y="268"/>
                  <a:pt x="492" y="269"/>
                </a:cubicBezTo>
                <a:cubicBezTo>
                  <a:pt x="494" y="269"/>
                  <a:pt x="500" y="267"/>
                  <a:pt x="502" y="270"/>
                </a:cubicBezTo>
                <a:cubicBezTo>
                  <a:pt x="504" y="273"/>
                  <a:pt x="507" y="279"/>
                  <a:pt x="508" y="278"/>
                </a:cubicBezTo>
                <a:cubicBezTo>
                  <a:pt x="509" y="276"/>
                  <a:pt x="511" y="269"/>
                  <a:pt x="513" y="271"/>
                </a:cubicBezTo>
                <a:cubicBezTo>
                  <a:pt x="516" y="272"/>
                  <a:pt x="521" y="270"/>
                  <a:pt x="525" y="270"/>
                </a:cubicBezTo>
                <a:cubicBezTo>
                  <a:pt x="529" y="270"/>
                  <a:pt x="531" y="264"/>
                  <a:pt x="535" y="262"/>
                </a:cubicBezTo>
                <a:cubicBezTo>
                  <a:pt x="539" y="259"/>
                  <a:pt x="537" y="259"/>
                  <a:pt x="535" y="256"/>
                </a:cubicBezTo>
                <a:cubicBezTo>
                  <a:pt x="534" y="253"/>
                  <a:pt x="539" y="249"/>
                  <a:pt x="542" y="246"/>
                </a:cubicBezTo>
                <a:cubicBezTo>
                  <a:pt x="545" y="242"/>
                  <a:pt x="551" y="245"/>
                  <a:pt x="552" y="241"/>
                </a:cubicBezTo>
                <a:cubicBezTo>
                  <a:pt x="553" y="237"/>
                  <a:pt x="554" y="230"/>
                  <a:pt x="557" y="231"/>
                </a:cubicBezTo>
                <a:cubicBezTo>
                  <a:pt x="561" y="231"/>
                  <a:pt x="566" y="234"/>
                  <a:pt x="569" y="234"/>
                </a:cubicBezTo>
                <a:cubicBezTo>
                  <a:pt x="572" y="234"/>
                  <a:pt x="578" y="229"/>
                  <a:pt x="580" y="228"/>
                </a:cubicBezTo>
                <a:cubicBezTo>
                  <a:pt x="581" y="227"/>
                  <a:pt x="588" y="228"/>
                  <a:pt x="589" y="233"/>
                </a:cubicBezTo>
                <a:cubicBezTo>
                  <a:pt x="590" y="237"/>
                  <a:pt x="598" y="243"/>
                  <a:pt x="599" y="244"/>
                </a:cubicBezTo>
                <a:cubicBezTo>
                  <a:pt x="601" y="245"/>
                  <a:pt x="612" y="250"/>
                  <a:pt x="614" y="252"/>
                </a:cubicBezTo>
                <a:cubicBezTo>
                  <a:pt x="616" y="253"/>
                  <a:pt x="619" y="258"/>
                  <a:pt x="620" y="262"/>
                </a:cubicBezTo>
                <a:cubicBezTo>
                  <a:pt x="621" y="266"/>
                  <a:pt x="626" y="271"/>
                  <a:pt x="626" y="268"/>
                </a:cubicBezTo>
                <a:cubicBezTo>
                  <a:pt x="626" y="264"/>
                  <a:pt x="621" y="252"/>
                  <a:pt x="624" y="253"/>
                </a:cubicBezTo>
                <a:cubicBezTo>
                  <a:pt x="627" y="254"/>
                  <a:pt x="630" y="252"/>
                  <a:pt x="630" y="252"/>
                </a:cubicBezTo>
                <a:cubicBezTo>
                  <a:pt x="630" y="252"/>
                  <a:pt x="622" y="245"/>
                  <a:pt x="619" y="244"/>
                </a:cubicBezTo>
                <a:cubicBezTo>
                  <a:pt x="616" y="242"/>
                  <a:pt x="610" y="239"/>
                  <a:pt x="608" y="233"/>
                </a:cubicBezTo>
                <a:cubicBezTo>
                  <a:pt x="605" y="228"/>
                  <a:pt x="598" y="227"/>
                  <a:pt x="599" y="222"/>
                </a:cubicBezTo>
                <a:cubicBezTo>
                  <a:pt x="599" y="217"/>
                  <a:pt x="605" y="220"/>
                  <a:pt x="608" y="224"/>
                </a:cubicBezTo>
                <a:cubicBezTo>
                  <a:pt x="612" y="229"/>
                  <a:pt x="621" y="235"/>
                  <a:pt x="624" y="238"/>
                </a:cubicBezTo>
                <a:cubicBezTo>
                  <a:pt x="627" y="242"/>
                  <a:pt x="632" y="244"/>
                  <a:pt x="633" y="248"/>
                </a:cubicBezTo>
                <a:cubicBezTo>
                  <a:pt x="634" y="253"/>
                  <a:pt x="638" y="258"/>
                  <a:pt x="640" y="261"/>
                </a:cubicBezTo>
                <a:cubicBezTo>
                  <a:pt x="641" y="263"/>
                  <a:pt x="643" y="279"/>
                  <a:pt x="644" y="282"/>
                </a:cubicBezTo>
                <a:cubicBezTo>
                  <a:pt x="645" y="284"/>
                  <a:pt x="652" y="277"/>
                  <a:pt x="654" y="275"/>
                </a:cubicBezTo>
                <a:cubicBezTo>
                  <a:pt x="656" y="273"/>
                  <a:pt x="660" y="272"/>
                  <a:pt x="660" y="268"/>
                </a:cubicBezTo>
                <a:cubicBezTo>
                  <a:pt x="660" y="264"/>
                  <a:pt x="655" y="260"/>
                  <a:pt x="653" y="259"/>
                </a:cubicBezTo>
                <a:cubicBezTo>
                  <a:pt x="651" y="257"/>
                  <a:pt x="657" y="256"/>
                  <a:pt x="659" y="254"/>
                </a:cubicBezTo>
                <a:cubicBezTo>
                  <a:pt x="661" y="252"/>
                  <a:pt x="664" y="249"/>
                  <a:pt x="666" y="252"/>
                </a:cubicBezTo>
                <a:cubicBezTo>
                  <a:pt x="668" y="255"/>
                  <a:pt x="667" y="267"/>
                  <a:pt x="668" y="269"/>
                </a:cubicBezTo>
                <a:cubicBezTo>
                  <a:pt x="669" y="271"/>
                  <a:pt x="677" y="275"/>
                  <a:pt x="679" y="278"/>
                </a:cubicBezTo>
                <a:cubicBezTo>
                  <a:pt x="680" y="280"/>
                  <a:pt x="687" y="282"/>
                  <a:pt x="688" y="280"/>
                </a:cubicBezTo>
                <a:cubicBezTo>
                  <a:pt x="689" y="279"/>
                  <a:pt x="695" y="282"/>
                  <a:pt x="697" y="282"/>
                </a:cubicBezTo>
                <a:cubicBezTo>
                  <a:pt x="698" y="283"/>
                  <a:pt x="703" y="282"/>
                  <a:pt x="706" y="281"/>
                </a:cubicBezTo>
                <a:cubicBezTo>
                  <a:pt x="709" y="280"/>
                  <a:pt x="711" y="277"/>
                  <a:pt x="711" y="284"/>
                </a:cubicBezTo>
                <a:cubicBezTo>
                  <a:pt x="711" y="290"/>
                  <a:pt x="711" y="300"/>
                  <a:pt x="707" y="305"/>
                </a:cubicBezTo>
                <a:cubicBezTo>
                  <a:pt x="704" y="310"/>
                  <a:pt x="705" y="313"/>
                  <a:pt x="701" y="313"/>
                </a:cubicBezTo>
                <a:cubicBezTo>
                  <a:pt x="700" y="312"/>
                  <a:pt x="698" y="312"/>
                  <a:pt x="697" y="313"/>
                </a:cubicBezTo>
                <a:cubicBezTo>
                  <a:pt x="696" y="310"/>
                  <a:pt x="694" y="308"/>
                  <a:pt x="692" y="309"/>
                </a:cubicBezTo>
                <a:cubicBezTo>
                  <a:pt x="687" y="310"/>
                  <a:pt x="681" y="310"/>
                  <a:pt x="678" y="316"/>
                </a:cubicBezTo>
                <a:cubicBezTo>
                  <a:pt x="674" y="322"/>
                  <a:pt x="672" y="323"/>
                  <a:pt x="671" y="320"/>
                </a:cubicBezTo>
                <a:cubicBezTo>
                  <a:pt x="671" y="318"/>
                  <a:pt x="682" y="310"/>
                  <a:pt x="681" y="307"/>
                </a:cubicBezTo>
                <a:cubicBezTo>
                  <a:pt x="679" y="305"/>
                  <a:pt x="670" y="305"/>
                  <a:pt x="665" y="305"/>
                </a:cubicBezTo>
                <a:cubicBezTo>
                  <a:pt x="659" y="305"/>
                  <a:pt x="655" y="301"/>
                  <a:pt x="651" y="299"/>
                </a:cubicBezTo>
                <a:cubicBezTo>
                  <a:pt x="647" y="298"/>
                  <a:pt x="645" y="309"/>
                  <a:pt x="641" y="314"/>
                </a:cubicBezTo>
                <a:cubicBezTo>
                  <a:pt x="637" y="319"/>
                  <a:pt x="631" y="311"/>
                  <a:pt x="627" y="311"/>
                </a:cubicBezTo>
                <a:cubicBezTo>
                  <a:pt x="623" y="310"/>
                  <a:pt x="616" y="303"/>
                  <a:pt x="616" y="303"/>
                </a:cubicBezTo>
                <a:cubicBezTo>
                  <a:pt x="616" y="303"/>
                  <a:pt x="608" y="299"/>
                  <a:pt x="605" y="299"/>
                </a:cubicBezTo>
                <a:cubicBezTo>
                  <a:pt x="602" y="299"/>
                  <a:pt x="596" y="292"/>
                  <a:pt x="594" y="292"/>
                </a:cubicBezTo>
                <a:cubicBezTo>
                  <a:pt x="593" y="292"/>
                  <a:pt x="588" y="287"/>
                  <a:pt x="591" y="285"/>
                </a:cubicBezTo>
                <a:cubicBezTo>
                  <a:pt x="595" y="283"/>
                  <a:pt x="602" y="288"/>
                  <a:pt x="598" y="276"/>
                </a:cubicBezTo>
                <a:cubicBezTo>
                  <a:pt x="594" y="265"/>
                  <a:pt x="583" y="266"/>
                  <a:pt x="580" y="268"/>
                </a:cubicBezTo>
                <a:cubicBezTo>
                  <a:pt x="577" y="269"/>
                  <a:pt x="555" y="268"/>
                  <a:pt x="553" y="268"/>
                </a:cubicBezTo>
                <a:cubicBezTo>
                  <a:pt x="551" y="268"/>
                  <a:pt x="538" y="273"/>
                  <a:pt x="534" y="275"/>
                </a:cubicBezTo>
                <a:cubicBezTo>
                  <a:pt x="530" y="277"/>
                  <a:pt x="523" y="280"/>
                  <a:pt x="521" y="281"/>
                </a:cubicBezTo>
                <a:cubicBezTo>
                  <a:pt x="519" y="282"/>
                  <a:pt x="510" y="278"/>
                  <a:pt x="506" y="281"/>
                </a:cubicBezTo>
                <a:cubicBezTo>
                  <a:pt x="500" y="284"/>
                  <a:pt x="495" y="290"/>
                  <a:pt x="494" y="290"/>
                </a:cubicBezTo>
                <a:cubicBezTo>
                  <a:pt x="493" y="290"/>
                  <a:pt x="489" y="293"/>
                  <a:pt x="486" y="302"/>
                </a:cubicBezTo>
                <a:cubicBezTo>
                  <a:pt x="483" y="310"/>
                  <a:pt x="487" y="317"/>
                  <a:pt x="481" y="320"/>
                </a:cubicBezTo>
                <a:cubicBezTo>
                  <a:pt x="476" y="322"/>
                  <a:pt x="465" y="327"/>
                  <a:pt x="462" y="331"/>
                </a:cubicBezTo>
                <a:cubicBezTo>
                  <a:pt x="458" y="335"/>
                  <a:pt x="455" y="353"/>
                  <a:pt x="450" y="360"/>
                </a:cubicBezTo>
                <a:cubicBezTo>
                  <a:pt x="446" y="367"/>
                  <a:pt x="450" y="374"/>
                  <a:pt x="451" y="378"/>
                </a:cubicBezTo>
                <a:cubicBezTo>
                  <a:pt x="452" y="383"/>
                  <a:pt x="456" y="391"/>
                  <a:pt x="450" y="399"/>
                </a:cubicBezTo>
                <a:cubicBezTo>
                  <a:pt x="445" y="407"/>
                  <a:pt x="446" y="411"/>
                  <a:pt x="443" y="411"/>
                </a:cubicBezTo>
                <a:cubicBezTo>
                  <a:pt x="441" y="412"/>
                  <a:pt x="446" y="414"/>
                  <a:pt x="447" y="420"/>
                </a:cubicBezTo>
                <a:cubicBezTo>
                  <a:pt x="447" y="425"/>
                  <a:pt x="442" y="431"/>
                  <a:pt x="451" y="436"/>
                </a:cubicBezTo>
                <a:cubicBezTo>
                  <a:pt x="460" y="441"/>
                  <a:pt x="468" y="441"/>
                  <a:pt x="471" y="448"/>
                </a:cubicBezTo>
                <a:cubicBezTo>
                  <a:pt x="473" y="454"/>
                  <a:pt x="481" y="469"/>
                  <a:pt x="481" y="469"/>
                </a:cubicBezTo>
                <a:cubicBezTo>
                  <a:pt x="481" y="469"/>
                  <a:pt x="489" y="478"/>
                  <a:pt x="493" y="482"/>
                </a:cubicBezTo>
                <a:cubicBezTo>
                  <a:pt x="497" y="486"/>
                  <a:pt x="498" y="484"/>
                  <a:pt x="499" y="480"/>
                </a:cubicBezTo>
                <a:cubicBezTo>
                  <a:pt x="500" y="476"/>
                  <a:pt x="506" y="475"/>
                  <a:pt x="512" y="475"/>
                </a:cubicBezTo>
                <a:cubicBezTo>
                  <a:pt x="519" y="475"/>
                  <a:pt x="523" y="477"/>
                  <a:pt x="530" y="475"/>
                </a:cubicBezTo>
                <a:cubicBezTo>
                  <a:pt x="536" y="474"/>
                  <a:pt x="541" y="465"/>
                  <a:pt x="543" y="464"/>
                </a:cubicBezTo>
                <a:cubicBezTo>
                  <a:pt x="545" y="463"/>
                  <a:pt x="555" y="461"/>
                  <a:pt x="561" y="465"/>
                </a:cubicBezTo>
                <a:cubicBezTo>
                  <a:pt x="566" y="469"/>
                  <a:pt x="565" y="475"/>
                  <a:pt x="568" y="479"/>
                </a:cubicBezTo>
                <a:cubicBezTo>
                  <a:pt x="571" y="483"/>
                  <a:pt x="577" y="481"/>
                  <a:pt x="581" y="477"/>
                </a:cubicBezTo>
                <a:cubicBezTo>
                  <a:pt x="585" y="473"/>
                  <a:pt x="583" y="475"/>
                  <a:pt x="588" y="478"/>
                </a:cubicBezTo>
                <a:cubicBezTo>
                  <a:pt x="592" y="481"/>
                  <a:pt x="595" y="484"/>
                  <a:pt x="590" y="489"/>
                </a:cubicBezTo>
                <a:cubicBezTo>
                  <a:pt x="586" y="494"/>
                  <a:pt x="588" y="501"/>
                  <a:pt x="585" y="509"/>
                </a:cubicBezTo>
                <a:cubicBezTo>
                  <a:pt x="582" y="516"/>
                  <a:pt x="587" y="516"/>
                  <a:pt x="592" y="519"/>
                </a:cubicBezTo>
                <a:cubicBezTo>
                  <a:pt x="597" y="522"/>
                  <a:pt x="600" y="542"/>
                  <a:pt x="602" y="546"/>
                </a:cubicBezTo>
                <a:cubicBezTo>
                  <a:pt x="605" y="549"/>
                  <a:pt x="601" y="560"/>
                  <a:pt x="603" y="565"/>
                </a:cubicBezTo>
                <a:cubicBezTo>
                  <a:pt x="606" y="571"/>
                  <a:pt x="607" y="575"/>
                  <a:pt x="603" y="578"/>
                </a:cubicBezTo>
                <a:cubicBezTo>
                  <a:pt x="600" y="581"/>
                  <a:pt x="595" y="587"/>
                  <a:pt x="594" y="597"/>
                </a:cubicBezTo>
                <a:cubicBezTo>
                  <a:pt x="593" y="607"/>
                  <a:pt x="595" y="614"/>
                  <a:pt x="596" y="617"/>
                </a:cubicBezTo>
                <a:cubicBezTo>
                  <a:pt x="597" y="620"/>
                  <a:pt x="601" y="629"/>
                  <a:pt x="603" y="632"/>
                </a:cubicBezTo>
                <a:cubicBezTo>
                  <a:pt x="604" y="635"/>
                  <a:pt x="611" y="641"/>
                  <a:pt x="611" y="646"/>
                </a:cubicBezTo>
                <a:cubicBezTo>
                  <a:pt x="611" y="651"/>
                  <a:pt x="604" y="659"/>
                  <a:pt x="606" y="661"/>
                </a:cubicBezTo>
                <a:cubicBezTo>
                  <a:pt x="608" y="664"/>
                  <a:pt x="608" y="668"/>
                  <a:pt x="612" y="671"/>
                </a:cubicBezTo>
                <a:cubicBezTo>
                  <a:pt x="615" y="674"/>
                  <a:pt x="615" y="682"/>
                  <a:pt x="615" y="682"/>
                </a:cubicBezTo>
                <a:cubicBezTo>
                  <a:pt x="615" y="682"/>
                  <a:pt x="616" y="685"/>
                  <a:pt x="616" y="689"/>
                </a:cubicBezTo>
                <a:cubicBezTo>
                  <a:pt x="615" y="694"/>
                  <a:pt x="615" y="697"/>
                  <a:pt x="619" y="698"/>
                </a:cubicBezTo>
                <a:cubicBezTo>
                  <a:pt x="623" y="700"/>
                  <a:pt x="626" y="700"/>
                  <a:pt x="628" y="698"/>
                </a:cubicBezTo>
                <a:cubicBezTo>
                  <a:pt x="630" y="696"/>
                  <a:pt x="639" y="691"/>
                  <a:pt x="644" y="691"/>
                </a:cubicBezTo>
                <a:cubicBezTo>
                  <a:pt x="649" y="691"/>
                  <a:pt x="656" y="692"/>
                  <a:pt x="662" y="687"/>
                </a:cubicBezTo>
                <a:cubicBezTo>
                  <a:pt x="668" y="683"/>
                  <a:pt x="676" y="672"/>
                  <a:pt x="679" y="669"/>
                </a:cubicBezTo>
                <a:cubicBezTo>
                  <a:pt x="682" y="665"/>
                  <a:pt x="689" y="659"/>
                  <a:pt x="689" y="655"/>
                </a:cubicBezTo>
                <a:cubicBezTo>
                  <a:pt x="688" y="652"/>
                  <a:pt x="685" y="647"/>
                  <a:pt x="688" y="644"/>
                </a:cubicBezTo>
                <a:cubicBezTo>
                  <a:pt x="691" y="642"/>
                  <a:pt x="701" y="640"/>
                  <a:pt x="702" y="637"/>
                </a:cubicBezTo>
                <a:cubicBezTo>
                  <a:pt x="703" y="634"/>
                  <a:pt x="701" y="623"/>
                  <a:pt x="700" y="621"/>
                </a:cubicBezTo>
                <a:cubicBezTo>
                  <a:pt x="700" y="619"/>
                  <a:pt x="703" y="614"/>
                  <a:pt x="706" y="609"/>
                </a:cubicBezTo>
                <a:cubicBezTo>
                  <a:pt x="710" y="604"/>
                  <a:pt x="717" y="598"/>
                  <a:pt x="718" y="596"/>
                </a:cubicBezTo>
                <a:cubicBezTo>
                  <a:pt x="720" y="594"/>
                  <a:pt x="727" y="587"/>
                  <a:pt x="728" y="581"/>
                </a:cubicBezTo>
                <a:cubicBezTo>
                  <a:pt x="729" y="574"/>
                  <a:pt x="727" y="567"/>
                  <a:pt x="729" y="563"/>
                </a:cubicBezTo>
                <a:cubicBezTo>
                  <a:pt x="731" y="560"/>
                  <a:pt x="730" y="557"/>
                  <a:pt x="727" y="554"/>
                </a:cubicBezTo>
                <a:cubicBezTo>
                  <a:pt x="724" y="550"/>
                  <a:pt x="724" y="541"/>
                  <a:pt x="723" y="539"/>
                </a:cubicBezTo>
                <a:cubicBezTo>
                  <a:pt x="722" y="537"/>
                  <a:pt x="725" y="524"/>
                  <a:pt x="727" y="523"/>
                </a:cubicBezTo>
                <a:cubicBezTo>
                  <a:pt x="729" y="521"/>
                  <a:pt x="734" y="511"/>
                  <a:pt x="737" y="507"/>
                </a:cubicBezTo>
                <a:cubicBezTo>
                  <a:pt x="740" y="502"/>
                  <a:pt x="748" y="487"/>
                  <a:pt x="752" y="486"/>
                </a:cubicBezTo>
                <a:cubicBezTo>
                  <a:pt x="755" y="485"/>
                  <a:pt x="761" y="477"/>
                  <a:pt x="761" y="472"/>
                </a:cubicBezTo>
                <a:cubicBezTo>
                  <a:pt x="762" y="468"/>
                  <a:pt x="771" y="450"/>
                  <a:pt x="771" y="447"/>
                </a:cubicBezTo>
                <a:cubicBezTo>
                  <a:pt x="772" y="443"/>
                  <a:pt x="775" y="431"/>
                  <a:pt x="774" y="428"/>
                </a:cubicBezTo>
                <a:cubicBezTo>
                  <a:pt x="773" y="425"/>
                  <a:pt x="760" y="433"/>
                  <a:pt x="759" y="434"/>
                </a:cubicBezTo>
                <a:cubicBezTo>
                  <a:pt x="757" y="435"/>
                  <a:pt x="753" y="439"/>
                  <a:pt x="747" y="439"/>
                </a:cubicBezTo>
                <a:cubicBezTo>
                  <a:pt x="742" y="438"/>
                  <a:pt x="745" y="432"/>
                  <a:pt x="744" y="429"/>
                </a:cubicBezTo>
                <a:cubicBezTo>
                  <a:pt x="744" y="426"/>
                  <a:pt x="738" y="414"/>
                  <a:pt x="737" y="414"/>
                </a:cubicBezTo>
                <a:cubicBezTo>
                  <a:pt x="736" y="413"/>
                  <a:pt x="732" y="407"/>
                  <a:pt x="730" y="401"/>
                </a:cubicBezTo>
                <a:cubicBezTo>
                  <a:pt x="728" y="395"/>
                  <a:pt x="721" y="391"/>
                  <a:pt x="718" y="386"/>
                </a:cubicBezTo>
                <a:cubicBezTo>
                  <a:pt x="715" y="381"/>
                  <a:pt x="718" y="367"/>
                  <a:pt x="715" y="360"/>
                </a:cubicBezTo>
                <a:cubicBezTo>
                  <a:pt x="712" y="352"/>
                  <a:pt x="709" y="343"/>
                  <a:pt x="707" y="336"/>
                </a:cubicBezTo>
                <a:cubicBezTo>
                  <a:pt x="706" y="335"/>
                  <a:pt x="705" y="333"/>
                  <a:pt x="704" y="331"/>
                </a:cubicBezTo>
                <a:cubicBezTo>
                  <a:pt x="708" y="330"/>
                  <a:pt x="713" y="329"/>
                  <a:pt x="713" y="331"/>
                </a:cubicBezTo>
                <a:cubicBezTo>
                  <a:pt x="714" y="335"/>
                  <a:pt x="718" y="343"/>
                  <a:pt x="719" y="349"/>
                </a:cubicBezTo>
                <a:cubicBezTo>
                  <a:pt x="720" y="354"/>
                  <a:pt x="724" y="352"/>
                  <a:pt x="724" y="357"/>
                </a:cubicBezTo>
                <a:cubicBezTo>
                  <a:pt x="725" y="363"/>
                  <a:pt x="728" y="375"/>
                  <a:pt x="730" y="376"/>
                </a:cubicBezTo>
                <a:cubicBezTo>
                  <a:pt x="731" y="378"/>
                  <a:pt x="737" y="386"/>
                  <a:pt x="738" y="389"/>
                </a:cubicBezTo>
                <a:cubicBezTo>
                  <a:pt x="739" y="392"/>
                  <a:pt x="741" y="396"/>
                  <a:pt x="742" y="404"/>
                </a:cubicBezTo>
                <a:cubicBezTo>
                  <a:pt x="743" y="411"/>
                  <a:pt x="744" y="422"/>
                  <a:pt x="746" y="423"/>
                </a:cubicBezTo>
                <a:cubicBezTo>
                  <a:pt x="749" y="424"/>
                  <a:pt x="758" y="420"/>
                  <a:pt x="759" y="419"/>
                </a:cubicBezTo>
                <a:cubicBezTo>
                  <a:pt x="761" y="417"/>
                  <a:pt x="771" y="409"/>
                  <a:pt x="775" y="409"/>
                </a:cubicBezTo>
                <a:cubicBezTo>
                  <a:pt x="778" y="408"/>
                  <a:pt x="779" y="404"/>
                  <a:pt x="783" y="403"/>
                </a:cubicBezTo>
                <a:cubicBezTo>
                  <a:pt x="787" y="401"/>
                  <a:pt x="790" y="396"/>
                  <a:pt x="793" y="392"/>
                </a:cubicBezTo>
                <a:cubicBezTo>
                  <a:pt x="796" y="388"/>
                  <a:pt x="799" y="379"/>
                  <a:pt x="800" y="375"/>
                </a:cubicBezTo>
                <a:cubicBezTo>
                  <a:pt x="801" y="372"/>
                  <a:pt x="804" y="370"/>
                  <a:pt x="802" y="366"/>
                </a:cubicBezTo>
                <a:cubicBezTo>
                  <a:pt x="801" y="362"/>
                  <a:pt x="795" y="356"/>
                  <a:pt x="793" y="356"/>
                </a:cubicBezTo>
                <a:cubicBezTo>
                  <a:pt x="791" y="355"/>
                  <a:pt x="791" y="349"/>
                  <a:pt x="790" y="349"/>
                </a:cubicBezTo>
                <a:cubicBezTo>
                  <a:pt x="788" y="349"/>
                  <a:pt x="789" y="352"/>
                  <a:pt x="786" y="354"/>
                </a:cubicBezTo>
                <a:cubicBezTo>
                  <a:pt x="783" y="357"/>
                  <a:pt x="780" y="361"/>
                  <a:pt x="778" y="360"/>
                </a:cubicBezTo>
                <a:cubicBezTo>
                  <a:pt x="776" y="359"/>
                  <a:pt x="779" y="357"/>
                  <a:pt x="776" y="352"/>
                </a:cubicBezTo>
                <a:cubicBezTo>
                  <a:pt x="772" y="348"/>
                  <a:pt x="771" y="347"/>
                  <a:pt x="771" y="343"/>
                </a:cubicBezTo>
                <a:cubicBezTo>
                  <a:pt x="771" y="340"/>
                  <a:pt x="764" y="333"/>
                  <a:pt x="763" y="328"/>
                </a:cubicBezTo>
                <a:cubicBezTo>
                  <a:pt x="762" y="323"/>
                  <a:pt x="768" y="317"/>
                  <a:pt x="769" y="321"/>
                </a:cubicBezTo>
                <a:cubicBezTo>
                  <a:pt x="771" y="326"/>
                  <a:pt x="772" y="333"/>
                  <a:pt x="776" y="336"/>
                </a:cubicBezTo>
                <a:cubicBezTo>
                  <a:pt x="780" y="339"/>
                  <a:pt x="784" y="344"/>
                  <a:pt x="785" y="345"/>
                </a:cubicBezTo>
                <a:cubicBezTo>
                  <a:pt x="787" y="346"/>
                  <a:pt x="791" y="340"/>
                  <a:pt x="792" y="341"/>
                </a:cubicBezTo>
                <a:cubicBezTo>
                  <a:pt x="794" y="342"/>
                  <a:pt x="797" y="351"/>
                  <a:pt x="799" y="353"/>
                </a:cubicBezTo>
                <a:cubicBezTo>
                  <a:pt x="802" y="354"/>
                  <a:pt x="809" y="355"/>
                  <a:pt x="810" y="355"/>
                </a:cubicBezTo>
                <a:cubicBezTo>
                  <a:pt x="811" y="355"/>
                  <a:pt x="816" y="356"/>
                  <a:pt x="817" y="353"/>
                </a:cubicBezTo>
                <a:cubicBezTo>
                  <a:pt x="818" y="351"/>
                  <a:pt x="822" y="349"/>
                  <a:pt x="825" y="348"/>
                </a:cubicBezTo>
                <a:cubicBezTo>
                  <a:pt x="830" y="371"/>
                  <a:pt x="832" y="396"/>
                  <a:pt x="832" y="421"/>
                </a:cubicBezTo>
                <a:cubicBezTo>
                  <a:pt x="832" y="648"/>
                  <a:pt x="647" y="832"/>
                  <a:pt x="421" y="832"/>
                </a:cubicBezTo>
                <a:close/>
                <a:moveTo>
                  <a:pt x="153" y="225"/>
                </a:moveTo>
                <a:cubicBezTo>
                  <a:pt x="151" y="226"/>
                  <a:pt x="148" y="224"/>
                  <a:pt x="148" y="220"/>
                </a:cubicBezTo>
                <a:cubicBezTo>
                  <a:pt x="148" y="217"/>
                  <a:pt x="145" y="227"/>
                  <a:pt x="146" y="230"/>
                </a:cubicBezTo>
                <a:cubicBezTo>
                  <a:pt x="147" y="233"/>
                  <a:pt x="142" y="237"/>
                  <a:pt x="141" y="237"/>
                </a:cubicBezTo>
                <a:cubicBezTo>
                  <a:pt x="139" y="237"/>
                  <a:pt x="138" y="232"/>
                  <a:pt x="139" y="228"/>
                </a:cubicBezTo>
                <a:cubicBezTo>
                  <a:pt x="140" y="223"/>
                  <a:pt x="137" y="220"/>
                  <a:pt x="133" y="220"/>
                </a:cubicBezTo>
                <a:cubicBezTo>
                  <a:pt x="129" y="221"/>
                  <a:pt x="126" y="226"/>
                  <a:pt x="125" y="227"/>
                </a:cubicBezTo>
                <a:cubicBezTo>
                  <a:pt x="123" y="229"/>
                  <a:pt x="122" y="237"/>
                  <a:pt x="123" y="239"/>
                </a:cubicBezTo>
                <a:cubicBezTo>
                  <a:pt x="123" y="241"/>
                  <a:pt x="123" y="248"/>
                  <a:pt x="119" y="248"/>
                </a:cubicBezTo>
                <a:cubicBezTo>
                  <a:pt x="115" y="248"/>
                  <a:pt x="117" y="239"/>
                  <a:pt x="117" y="236"/>
                </a:cubicBezTo>
                <a:cubicBezTo>
                  <a:pt x="118" y="233"/>
                  <a:pt x="117" y="226"/>
                  <a:pt x="119" y="222"/>
                </a:cubicBezTo>
                <a:cubicBezTo>
                  <a:pt x="120" y="218"/>
                  <a:pt x="125" y="216"/>
                  <a:pt x="128" y="215"/>
                </a:cubicBezTo>
                <a:cubicBezTo>
                  <a:pt x="131" y="215"/>
                  <a:pt x="138" y="217"/>
                  <a:pt x="139" y="217"/>
                </a:cubicBezTo>
                <a:cubicBezTo>
                  <a:pt x="140" y="216"/>
                  <a:pt x="146" y="216"/>
                  <a:pt x="149" y="216"/>
                </a:cubicBezTo>
                <a:cubicBezTo>
                  <a:pt x="151" y="216"/>
                  <a:pt x="155" y="225"/>
                  <a:pt x="153" y="225"/>
                </a:cubicBezTo>
                <a:close/>
                <a:moveTo>
                  <a:pt x="160" y="226"/>
                </a:moveTo>
                <a:cubicBezTo>
                  <a:pt x="161" y="227"/>
                  <a:pt x="170" y="224"/>
                  <a:pt x="171" y="227"/>
                </a:cubicBezTo>
                <a:cubicBezTo>
                  <a:pt x="173" y="229"/>
                  <a:pt x="169" y="230"/>
                  <a:pt x="165" y="232"/>
                </a:cubicBezTo>
                <a:cubicBezTo>
                  <a:pt x="161" y="234"/>
                  <a:pt x="160" y="234"/>
                  <a:pt x="158" y="237"/>
                </a:cubicBezTo>
                <a:cubicBezTo>
                  <a:pt x="156" y="239"/>
                  <a:pt x="151" y="241"/>
                  <a:pt x="148" y="244"/>
                </a:cubicBezTo>
                <a:cubicBezTo>
                  <a:pt x="146" y="247"/>
                  <a:pt x="141" y="249"/>
                  <a:pt x="141" y="247"/>
                </a:cubicBezTo>
                <a:cubicBezTo>
                  <a:pt x="140" y="244"/>
                  <a:pt x="141" y="245"/>
                  <a:pt x="142" y="244"/>
                </a:cubicBezTo>
                <a:cubicBezTo>
                  <a:pt x="142" y="242"/>
                  <a:pt x="149" y="238"/>
                  <a:pt x="149" y="238"/>
                </a:cubicBezTo>
                <a:cubicBezTo>
                  <a:pt x="149" y="238"/>
                  <a:pt x="159" y="226"/>
                  <a:pt x="160" y="226"/>
                </a:cubicBezTo>
                <a:close/>
                <a:moveTo>
                  <a:pt x="129" y="212"/>
                </a:moveTo>
                <a:cubicBezTo>
                  <a:pt x="128" y="212"/>
                  <a:pt x="124" y="211"/>
                  <a:pt x="121" y="211"/>
                </a:cubicBezTo>
                <a:cubicBezTo>
                  <a:pt x="117" y="212"/>
                  <a:pt x="118" y="209"/>
                  <a:pt x="117" y="209"/>
                </a:cubicBezTo>
                <a:cubicBezTo>
                  <a:pt x="115" y="210"/>
                  <a:pt x="111" y="211"/>
                  <a:pt x="109" y="213"/>
                </a:cubicBezTo>
                <a:cubicBezTo>
                  <a:pt x="107" y="214"/>
                  <a:pt x="103" y="215"/>
                  <a:pt x="103" y="212"/>
                </a:cubicBezTo>
                <a:cubicBezTo>
                  <a:pt x="104" y="208"/>
                  <a:pt x="105" y="209"/>
                  <a:pt x="110" y="206"/>
                </a:cubicBezTo>
                <a:cubicBezTo>
                  <a:pt x="115" y="203"/>
                  <a:pt x="121" y="196"/>
                  <a:pt x="123" y="199"/>
                </a:cubicBezTo>
                <a:cubicBezTo>
                  <a:pt x="132" y="205"/>
                  <a:pt x="132" y="205"/>
                  <a:pt x="132" y="205"/>
                </a:cubicBezTo>
                <a:cubicBezTo>
                  <a:pt x="134" y="205"/>
                  <a:pt x="131" y="211"/>
                  <a:pt x="129" y="212"/>
                </a:cubicBezTo>
                <a:close/>
                <a:moveTo>
                  <a:pt x="704" y="499"/>
                </a:moveTo>
                <a:cubicBezTo>
                  <a:pt x="706" y="503"/>
                  <a:pt x="700" y="517"/>
                  <a:pt x="696" y="516"/>
                </a:cubicBezTo>
                <a:cubicBezTo>
                  <a:pt x="693" y="515"/>
                  <a:pt x="695" y="503"/>
                  <a:pt x="696" y="501"/>
                </a:cubicBezTo>
                <a:cubicBezTo>
                  <a:pt x="697" y="498"/>
                  <a:pt x="704" y="497"/>
                  <a:pt x="704" y="499"/>
                </a:cubicBezTo>
                <a:close/>
                <a:moveTo>
                  <a:pt x="480" y="167"/>
                </a:moveTo>
                <a:cubicBezTo>
                  <a:pt x="481" y="171"/>
                  <a:pt x="483" y="173"/>
                  <a:pt x="480" y="175"/>
                </a:cubicBezTo>
                <a:cubicBezTo>
                  <a:pt x="478" y="176"/>
                  <a:pt x="481" y="182"/>
                  <a:pt x="485" y="183"/>
                </a:cubicBezTo>
                <a:cubicBezTo>
                  <a:pt x="488" y="183"/>
                  <a:pt x="492" y="180"/>
                  <a:pt x="495" y="179"/>
                </a:cubicBezTo>
                <a:cubicBezTo>
                  <a:pt x="498" y="177"/>
                  <a:pt x="503" y="175"/>
                  <a:pt x="503" y="170"/>
                </a:cubicBezTo>
                <a:cubicBezTo>
                  <a:pt x="502" y="166"/>
                  <a:pt x="501" y="162"/>
                  <a:pt x="499" y="160"/>
                </a:cubicBezTo>
                <a:cubicBezTo>
                  <a:pt x="498" y="158"/>
                  <a:pt x="494" y="158"/>
                  <a:pt x="492" y="158"/>
                </a:cubicBezTo>
                <a:cubicBezTo>
                  <a:pt x="488" y="159"/>
                  <a:pt x="488" y="163"/>
                  <a:pt x="485" y="163"/>
                </a:cubicBezTo>
                <a:cubicBezTo>
                  <a:pt x="482" y="163"/>
                  <a:pt x="479" y="164"/>
                  <a:pt x="480" y="167"/>
                </a:cubicBezTo>
                <a:close/>
                <a:moveTo>
                  <a:pt x="279" y="93"/>
                </a:moveTo>
                <a:cubicBezTo>
                  <a:pt x="276" y="97"/>
                  <a:pt x="278" y="96"/>
                  <a:pt x="280" y="96"/>
                </a:cubicBezTo>
                <a:cubicBezTo>
                  <a:pt x="281" y="96"/>
                  <a:pt x="282" y="95"/>
                  <a:pt x="284" y="95"/>
                </a:cubicBezTo>
                <a:cubicBezTo>
                  <a:pt x="283" y="92"/>
                  <a:pt x="281" y="90"/>
                  <a:pt x="279" y="93"/>
                </a:cubicBezTo>
                <a:close/>
                <a:moveTo>
                  <a:pt x="506" y="162"/>
                </a:moveTo>
                <a:cubicBezTo>
                  <a:pt x="510" y="164"/>
                  <a:pt x="520" y="167"/>
                  <a:pt x="516" y="168"/>
                </a:cubicBezTo>
                <a:cubicBezTo>
                  <a:pt x="513" y="170"/>
                  <a:pt x="503" y="179"/>
                  <a:pt x="502" y="182"/>
                </a:cubicBezTo>
                <a:cubicBezTo>
                  <a:pt x="501" y="185"/>
                  <a:pt x="514" y="184"/>
                  <a:pt x="514" y="184"/>
                </a:cubicBezTo>
                <a:cubicBezTo>
                  <a:pt x="514" y="184"/>
                  <a:pt x="511" y="188"/>
                  <a:pt x="514" y="189"/>
                </a:cubicBezTo>
                <a:cubicBezTo>
                  <a:pt x="516" y="190"/>
                  <a:pt x="517" y="185"/>
                  <a:pt x="521" y="185"/>
                </a:cubicBezTo>
                <a:cubicBezTo>
                  <a:pt x="524" y="186"/>
                  <a:pt x="531" y="188"/>
                  <a:pt x="535" y="188"/>
                </a:cubicBezTo>
                <a:cubicBezTo>
                  <a:pt x="538" y="188"/>
                  <a:pt x="544" y="183"/>
                  <a:pt x="543" y="180"/>
                </a:cubicBezTo>
                <a:cubicBezTo>
                  <a:pt x="542" y="177"/>
                  <a:pt x="538" y="171"/>
                  <a:pt x="534" y="169"/>
                </a:cubicBezTo>
                <a:cubicBezTo>
                  <a:pt x="530" y="167"/>
                  <a:pt x="525" y="158"/>
                  <a:pt x="522" y="156"/>
                </a:cubicBezTo>
                <a:cubicBezTo>
                  <a:pt x="519" y="154"/>
                  <a:pt x="531" y="149"/>
                  <a:pt x="528" y="145"/>
                </a:cubicBezTo>
                <a:cubicBezTo>
                  <a:pt x="525" y="142"/>
                  <a:pt x="516" y="144"/>
                  <a:pt x="512" y="141"/>
                </a:cubicBezTo>
                <a:cubicBezTo>
                  <a:pt x="508" y="139"/>
                  <a:pt x="505" y="141"/>
                  <a:pt x="503" y="144"/>
                </a:cubicBezTo>
                <a:cubicBezTo>
                  <a:pt x="501" y="147"/>
                  <a:pt x="499" y="144"/>
                  <a:pt x="496" y="144"/>
                </a:cubicBezTo>
                <a:cubicBezTo>
                  <a:pt x="492" y="146"/>
                  <a:pt x="494" y="150"/>
                  <a:pt x="496" y="153"/>
                </a:cubicBezTo>
                <a:cubicBezTo>
                  <a:pt x="498" y="155"/>
                  <a:pt x="501" y="160"/>
                  <a:pt x="506" y="162"/>
                </a:cubicBezTo>
                <a:close/>
                <a:moveTo>
                  <a:pt x="454" y="114"/>
                </a:moveTo>
                <a:cubicBezTo>
                  <a:pt x="455" y="117"/>
                  <a:pt x="457" y="119"/>
                  <a:pt x="462" y="117"/>
                </a:cubicBezTo>
                <a:cubicBezTo>
                  <a:pt x="467" y="116"/>
                  <a:pt x="471" y="115"/>
                  <a:pt x="472" y="114"/>
                </a:cubicBezTo>
                <a:cubicBezTo>
                  <a:pt x="473" y="112"/>
                  <a:pt x="481" y="112"/>
                  <a:pt x="481" y="112"/>
                </a:cubicBezTo>
                <a:cubicBezTo>
                  <a:pt x="481" y="112"/>
                  <a:pt x="487" y="107"/>
                  <a:pt x="485" y="105"/>
                </a:cubicBezTo>
                <a:cubicBezTo>
                  <a:pt x="482" y="103"/>
                  <a:pt x="477" y="102"/>
                  <a:pt x="474" y="101"/>
                </a:cubicBezTo>
                <a:cubicBezTo>
                  <a:pt x="472" y="101"/>
                  <a:pt x="469" y="103"/>
                  <a:pt x="463" y="103"/>
                </a:cubicBezTo>
                <a:cubicBezTo>
                  <a:pt x="458" y="103"/>
                  <a:pt x="454" y="105"/>
                  <a:pt x="452" y="103"/>
                </a:cubicBezTo>
                <a:cubicBezTo>
                  <a:pt x="449" y="101"/>
                  <a:pt x="440" y="99"/>
                  <a:pt x="439" y="101"/>
                </a:cubicBezTo>
                <a:cubicBezTo>
                  <a:pt x="438" y="103"/>
                  <a:pt x="435" y="103"/>
                  <a:pt x="438" y="107"/>
                </a:cubicBezTo>
                <a:cubicBezTo>
                  <a:pt x="440" y="111"/>
                  <a:pt x="442" y="113"/>
                  <a:pt x="444" y="113"/>
                </a:cubicBezTo>
                <a:cubicBezTo>
                  <a:pt x="446" y="112"/>
                  <a:pt x="453" y="112"/>
                  <a:pt x="454" y="114"/>
                </a:cubicBezTo>
                <a:close/>
                <a:moveTo>
                  <a:pt x="213" y="386"/>
                </a:moveTo>
                <a:cubicBezTo>
                  <a:pt x="209" y="387"/>
                  <a:pt x="210" y="396"/>
                  <a:pt x="215" y="395"/>
                </a:cubicBezTo>
                <a:cubicBezTo>
                  <a:pt x="219" y="393"/>
                  <a:pt x="217" y="385"/>
                  <a:pt x="213" y="386"/>
                </a:cubicBezTo>
                <a:close/>
                <a:moveTo>
                  <a:pt x="193" y="379"/>
                </a:moveTo>
                <a:cubicBezTo>
                  <a:pt x="190" y="378"/>
                  <a:pt x="186" y="379"/>
                  <a:pt x="184" y="379"/>
                </a:cubicBezTo>
                <a:cubicBezTo>
                  <a:pt x="181" y="380"/>
                  <a:pt x="174" y="388"/>
                  <a:pt x="174" y="388"/>
                </a:cubicBezTo>
                <a:cubicBezTo>
                  <a:pt x="174" y="388"/>
                  <a:pt x="178" y="389"/>
                  <a:pt x="181" y="389"/>
                </a:cubicBezTo>
                <a:cubicBezTo>
                  <a:pt x="184" y="389"/>
                  <a:pt x="186" y="391"/>
                  <a:pt x="189" y="393"/>
                </a:cubicBezTo>
                <a:cubicBezTo>
                  <a:pt x="191" y="395"/>
                  <a:pt x="196" y="391"/>
                  <a:pt x="198" y="391"/>
                </a:cubicBezTo>
                <a:cubicBezTo>
                  <a:pt x="199" y="391"/>
                  <a:pt x="202" y="397"/>
                  <a:pt x="202" y="390"/>
                </a:cubicBezTo>
                <a:cubicBezTo>
                  <a:pt x="202" y="383"/>
                  <a:pt x="197" y="380"/>
                  <a:pt x="193" y="379"/>
                </a:cubicBezTo>
                <a:close/>
                <a:moveTo>
                  <a:pt x="157" y="353"/>
                </a:moveTo>
                <a:cubicBezTo>
                  <a:pt x="161" y="352"/>
                  <a:pt x="159" y="347"/>
                  <a:pt x="155" y="348"/>
                </a:cubicBezTo>
                <a:cubicBezTo>
                  <a:pt x="152" y="348"/>
                  <a:pt x="152" y="354"/>
                  <a:pt x="157" y="353"/>
                </a:cubicBezTo>
                <a:close/>
                <a:moveTo>
                  <a:pt x="157" y="392"/>
                </a:moveTo>
                <a:cubicBezTo>
                  <a:pt x="153" y="393"/>
                  <a:pt x="154" y="402"/>
                  <a:pt x="158" y="401"/>
                </a:cubicBezTo>
                <a:cubicBezTo>
                  <a:pt x="163" y="399"/>
                  <a:pt x="161" y="391"/>
                  <a:pt x="157" y="392"/>
                </a:cubicBezTo>
                <a:close/>
                <a:moveTo>
                  <a:pt x="161" y="370"/>
                </a:moveTo>
                <a:cubicBezTo>
                  <a:pt x="159" y="371"/>
                  <a:pt x="152" y="366"/>
                  <a:pt x="149" y="363"/>
                </a:cubicBezTo>
                <a:cubicBezTo>
                  <a:pt x="146" y="359"/>
                  <a:pt x="140" y="359"/>
                  <a:pt x="138" y="359"/>
                </a:cubicBezTo>
                <a:cubicBezTo>
                  <a:pt x="135" y="359"/>
                  <a:pt x="126" y="363"/>
                  <a:pt x="126" y="363"/>
                </a:cubicBezTo>
                <a:cubicBezTo>
                  <a:pt x="125" y="368"/>
                  <a:pt x="129" y="367"/>
                  <a:pt x="134" y="367"/>
                </a:cubicBezTo>
                <a:cubicBezTo>
                  <a:pt x="139" y="367"/>
                  <a:pt x="147" y="365"/>
                  <a:pt x="149" y="368"/>
                </a:cubicBezTo>
                <a:cubicBezTo>
                  <a:pt x="150" y="371"/>
                  <a:pt x="158" y="375"/>
                  <a:pt x="160" y="377"/>
                </a:cubicBezTo>
                <a:cubicBezTo>
                  <a:pt x="162" y="379"/>
                  <a:pt x="168" y="380"/>
                  <a:pt x="169" y="377"/>
                </a:cubicBezTo>
                <a:cubicBezTo>
                  <a:pt x="169" y="375"/>
                  <a:pt x="164" y="369"/>
                  <a:pt x="161" y="370"/>
                </a:cubicBezTo>
                <a:close/>
              </a:path>
            </a:pathLst>
          </a:custGeom>
          <a:solidFill>
            <a:schemeClr val="bg1">
              <a:lumMod val="50000"/>
              <a:alpha val="40000"/>
            </a:schemeClr>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1" name="Freeform 13">
            <a:extLst>
              <a:ext uri="{FF2B5EF4-FFF2-40B4-BE49-F238E27FC236}">
                <a16:creationId xmlns:a16="http://schemas.microsoft.com/office/drawing/2014/main" id="{6FFA0083-4CBC-4F03-871F-288E92A32670}"/>
              </a:ext>
            </a:extLst>
          </p:cNvPr>
          <p:cNvSpPr/>
          <p:nvPr/>
        </p:nvSpPr>
        <p:spPr bwMode="black">
          <a:xfrm flipH="1" flipV="1">
            <a:off x="7260390" y="5301072"/>
            <a:ext cx="991408" cy="386225"/>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600">
              <a:latin typeface="Arial" panose="020B0604020202020204" pitchFamily="34" charset="0"/>
              <a:cs typeface="Arial" panose="020B0604020202020204" pitchFamily="34" charset="0"/>
            </a:endParaRPr>
          </a:p>
        </p:txBody>
      </p:sp>
      <p:cxnSp>
        <p:nvCxnSpPr>
          <p:cNvPr id="22" name="Straight Connector 14">
            <a:extLst>
              <a:ext uri="{FF2B5EF4-FFF2-40B4-BE49-F238E27FC236}">
                <a16:creationId xmlns:a16="http://schemas.microsoft.com/office/drawing/2014/main" id="{883D56D0-B218-4865-B7DC-C53A0404185E}"/>
              </a:ext>
            </a:extLst>
          </p:cNvPr>
          <p:cNvCxnSpPr>
            <a:cxnSpLocks/>
          </p:cNvCxnSpPr>
          <p:nvPr/>
        </p:nvCxnSpPr>
        <p:spPr bwMode="black">
          <a:xfrm flipH="1" flipV="1">
            <a:off x="7465694" y="4438605"/>
            <a:ext cx="501614" cy="2470"/>
          </a:xfrm>
          <a:prstGeom prst="line">
            <a:avLst/>
          </a:prstGeom>
          <a:noFill/>
          <a:ln w="12700">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3" name="Freeform 19">
            <a:extLst>
              <a:ext uri="{FF2B5EF4-FFF2-40B4-BE49-F238E27FC236}">
                <a16:creationId xmlns:a16="http://schemas.microsoft.com/office/drawing/2014/main" id="{6C2C89E8-144F-4D28-ADC0-3C240CD44E36}"/>
              </a:ext>
            </a:extLst>
          </p:cNvPr>
          <p:cNvSpPr/>
          <p:nvPr/>
        </p:nvSpPr>
        <p:spPr bwMode="black">
          <a:xfrm>
            <a:off x="3703451" y="3167611"/>
            <a:ext cx="991408" cy="418310"/>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rgbClr val="51648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600">
              <a:latin typeface="Arial" panose="020B0604020202020204" pitchFamily="34" charset="0"/>
              <a:cs typeface="Arial" panose="020B0604020202020204" pitchFamily="34" charset="0"/>
            </a:endParaRPr>
          </a:p>
        </p:txBody>
      </p:sp>
      <p:sp>
        <p:nvSpPr>
          <p:cNvPr id="24" name="Freeform 20">
            <a:extLst>
              <a:ext uri="{FF2B5EF4-FFF2-40B4-BE49-F238E27FC236}">
                <a16:creationId xmlns:a16="http://schemas.microsoft.com/office/drawing/2014/main" id="{6B5B9142-31D9-4F20-90A1-3D6F51ED9BFA}"/>
              </a:ext>
            </a:extLst>
          </p:cNvPr>
          <p:cNvSpPr/>
          <p:nvPr/>
        </p:nvSpPr>
        <p:spPr bwMode="black">
          <a:xfrm flipV="1">
            <a:off x="3579068" y="5350216"/>
            <a:ext cx="991408" cy="386225"/>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600">
              <a:latin typeface="Arial" panose="020B0604020202020204" pitchFamily="34" charset="0"/>
              <a:cs typeface="Arial" panose="020B0604020202020204" pitchFamily="34" charset="0"/>
            </a:endParaRPr>
          </a:p>
        </p:txBody>
      </p:sp>
      <p:cxnSp>
        <p:nvCxnSpPr>
          <p:cNvPr id="25" name="Straight Connector 21">
            <a:extLst>
              <a:ext uri="{FF2B5EF4-FFF2-40B4-BE49-F238E27FC236}">
                <a16:creationId xmlns:a16="http://schemas.microsoft.com/office/drawing/2014/main" id="{6E82BA26-0C50-49E6-9370-929EA5FA7022}"/>
              </a:ext>
            </a:extLst>
          </p:cNvPr>
          <p:cNvCxnSpPr>
            <a:cxnSpLocks/>
            <a:stCxn id="28" idx="6"/>
          </p:cNvCxnSpPr>
          <p:nvPr/>
        </p:nvCxnSpPr>
        <p:spPr bwMode="black">
          <a:xfrm>
            <a:off x="3983103" y="4438606"/>
            <a:ext cx="381036" cy="0"/>
          </a:xfrm>
          <a:prstGeom prst="line">
            <a:avLst/>
          </a:prstGeom>
          <a:noFill/>
          <a:ln w="12700">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6" name="Oval 22">
            <a:extLst>
              <a:ext uri="{FF2B5EF4-FFF2-40B4-BE49-F238E27FC236}">
                <a16:creationId xmlns:a16="http://schemas.microsoft.com/office/drawing/2014/main" id="{81B1A62C-CC57-49A1-B80E-A61EBA7BBFAD}"/>
              </a:ext>
            </a:extLst>
          </p:cNvPr>
          <p:cNvSpPr/>
          <p:nvPr/>
        </p:nvSpPr>
        <p:spPr>
          <a:xfrm>
            <a:off x="7959376" y="3943878"/>
            <a:ext cx="991407" cy="9943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Oval 23">
            <a:extLst>
              <a:ext uri="{FF2B5EF4-FFF2-40B4-BE49-F238E27FC236}">
                <a16:creationId xmlns:a16="http://schemas.microsoft.com/office/drawing/2014/main" id="{451D6466-DBB8-413A-AC68-0CBC423AE46A}"/>
              </a:ext>
            </a:extLst>
          </p:cNvPr>
          <p:cNvSpPr/>
          <p:nvPr/>
        </p:nvSpPr>
        <p:spPr>
          <a:xfrm>
            <a:off x="7948033" y="5164694"/>
            <a:ext cx="991406" cy="99188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Oval 25">
            <a:extLst>
              <a:ext uri="{FF2B5EF4-FFF2-40B4-BE49-F238E27FC236}">
                <a16:creationId xmlns:a16="http://schemas.microsoft.com/office/drawing/2014/main" id="{5BAC9344-C938-4025-9ACE-642093D9E3CA}"/>
              </a:ext>
            </a:extLst>
          </p:cNvPr>
          <p:cNvSpPr/>
          <p:nvPr/>
        </p:nvSpPr>
        <p:spPr>
          <a:xfrm>
            <a:off x="2991696" y="3942665"/>
            <a:ext cx="991407" cy="99188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val 26">
            <a:extLst>
              <a:ext uri="{FF2B5EF4-FFF2-40B4-BE49-F238E27FC236}">
                <a16:creationId xmlns:a16="http://schemas.microsoft.com/office/drawing/2014/main" id="{928BB3FD-7EC0-4F35-A6DF-8467C0A68B50}"/>
              </a:ext>
            </a:extLst>
          </p:cNvPr>
          <p:cNvSpPr/>
          <p:nvPr/>
        </p:nvSpPr>
        <p:spPr>
          <a:xfrm>
            <a:off x="2991696" y="5198892"/>
            <a:ext cx="991406" cy="99188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0" name="Freeform 9">
            <a:extLst>
              <a:ext uri="{FF2B5EF4-FFF2-40B4-BE49-F238E27FC236}">
                <a16:creationId xmlns:a16="http://schemas.microsoft.com/office/drawing/2014/main" id="{EF4C394E-8E65-4E9D-BF6A-D40B8475FBA1}"/>
              </a:ext>
            </a:extLst>
          </p:cNvPr>
          <p:cNvSpPr>
            <a:spLocks noEditPoints="1"/>
          </p:cNvSpPr>
          <p:nvPr/>
        </p:nvSpPr>
        <p:spPr bwMode="auto">
          <a:xfrm>
            <a:off x="3326950" y="5413675"/>
            <a:ext cx="337852" cy="559561"/>
          </a:xfrm>
          <a:custGeom>
            <a:avLst/>
            <a:gdLst>
              <a:gd name="T0" fmla="*/ 120 w 138"/>
              <a:gd name="T1" fmla="*/ 0 h 236"/>
              <a:gd name="T2" fmla="*/ 18 w 138"/>
              <a:gd name="T3" fmla="*/ 0 h 236"/>
              <a:gd name="T4" fmla="*/ 0 w 138"/>
              <a:gd name="T5" fmla="*/ 18 h 236"/>
              <a:gd name="T6" fmla="*/ 0 w 138"/>
              <a:gd name="T7" fmla="*/ 219 h 236"/>
              <a:gd name="T8" fmla="*/ 18 w 138"/>
              <a:gd name="T9" fmla="*/ 236 h 236"/>
              <a:gd name="T10" fmla="*/ 120 w 138"/>
              <a:gd name="T11" fmla="*/ 236 h 236"/>
              <a:gd name="T12" fmla="*/ 138 w 138"/>
              <a:gd name="T13" fmla="*/ 219 h 236"/>
              <a:gd name="T14" fmla="*/ 138 w 138"/>
              <a:gd name="T15" fmla="*/ 18 h 236"/>
              <a:gd name="T16" fmla="*/ 120 w 138"/>
              <a:gd name="T17" fmla="*/ 0 h 236"/>
              <a:gd name="T18" fmla="*/ 133 w 138"/>
              <a:gd name="T19" fmla="*/ 219 h 236"/>
              <a:gd name="T20" fmla="*/ 120 w 138"/>
              <a:gd name="T21" fmla="*/ 232 h 236"/>
              <a:gd name="T22" fmla="*/ 18 w 138"/>
              <a:gd name="T23" fmla="*/ 232 h 236"/>
              <a:gd name="T24" fmla="*/ 5 w 138"/>
              <a:gd name="T25" fmla="*/ 219 h 236"/>
              <a:gd name="T26" fmla="*/ 5 w 138"/>
              <a:gd name="T27" fmla="*/ 199 h 236"/>
              <a:gd name="T28" fmla="*/ 133 w 138"/>
              <a:gd name="T29" fmla="*/ 199 h 236"/>
              <a:gd name="T30" fmla="*/ 133 w 138"/>
              <a:gd name="T31" fmla="*/ 219 h 236"/>
              <a:gd name="T32" fmla="*/ 133 w 138"/>
              <a:gd name="T33" fmla="*/ 194 h 236"/>
              <a:gd name="T34" fmla="*/ 5 w 138"/>
              <a:gd name="T35" fmla="*/ 194 h 236"/>
              <a:gd name="T36" fmla="*/ 5 w 138"/>
              <a:gd name="T37" fmla="*/ 35 h 236"/>
              <a:gd name="T38" fmla="*/ 133 w 138"/>
              <a:gd name="T39" fmla="*/ 35 h 236"/>
              <a:gd name="T40" fmla="*/ 133 w 138"/>
              <a:gd name="T41" fmla="*/ 194 h 236"/>
              <a:gd name="T42" fmla="*/ 133 w 138"/>
              <a:gd name="T43" fmla="*/ 30 h 236"/>
              <a:gd name="T44" fmla="*/ 5 w 138"/>
              <a:gd name="T45" fmla="*/ 30 h 236"/>
              <a:gd name="T46" fmla="*/ 5 w 138"/>
              <a:gd name="T47" fmla="*/ 18 h 236"/>
              <a:gd name="T48" fmla="*/ 18 w 138"/>
              <a:gd name="T49" fmla="*/ 5 h 236"/>
              <a:gd name="T50" fmla="*/ 120 w 138"/>
              <a:gd name="T51" fmla="*/ 5 h 236"/>
              <a:gd name="T52" fmla="*/ 133 w 138"/>
              <a:gd name="T53" fmla="*/ 18 h 236"/>
              <a:gd name="T54" fmla="*/ 133 w 138"/>
              <a:gd name="T55" fmla="*/ 30 h 236"/>
              <a:gd name="T56" fmla="*/ 87 w 138"/>
              <a:gd name="T57" fmla="*/ 16 h 236"/>
              <a:gd name="T58" fmla="*/ 51 w 138"/>
              <a:gd name="T59" fmla="*/ 16 h 236"/>
              <a:gd name="T60" fmla="*/ 49 w 138"/>
              <a:gd name="T61" fmla="*/ 18 h 236"/>
              <a:gd name="T62" fmla="*/ 51 w 138"/>
              <a:gd name="T63" fmla="*/ 20 h 236"/>
              <a:gd name="T64" fmla="*/ 87 w 138"/>
              <a:gd name="T65" fmla="*/ 20 h 236"/>
              <a:gd name="T66" fmla="*/ 89 w 138"/>
              <a:gd name="T67" fmla="*/ 18 h 236"/>
              <a:gd name="T68" fmla="*/ 87 w 138"/>
              <a:gd name="T69" fmla="*/ 16 h 236"/>
              <a:gd name="T70" fmla="*/ 69 w 138"/>
              <a:gd name="T71" fmla="*/ 226 h 236"/>
              <a:gd name="T72" fmla="*/ 79 w 138"/>
              <a:gd name="T73" fmla="*/ 216 h 236"/>
              <a:gd name="T74" fmla="*/ 69 w 138"/>
              <a:gd name="T75" fmla="*/ 205 h 236"/>
              <a:gd name="T76" fmla="*/ 59 w 138"/>
              <a:gd name="T77" fmla="*/ 216 h 236"/>
              <a:gd name="T78" fmla="*/ 69 w 138"/>
              <a:gd name="T79" fmla="*/ 226 h 236"/>
              <a:gd name="T80" fmla="*/ 69 w 138"/>
              <a:gd name="T81" fmla="*/ 210 h 236"/>
              <a:gd name="T82" fmla="*/ 75 w 138"/>
              <a:gd name="T83" fmla="*/ 216 h 236"/>
              <a:gd name="T84" fmla="*/ 69 w 138"/>
              <a:gd name="T85" fmla="*/ 221 h 236"/>
              <a:gd name="T86" fmla="*/ 63 w 138"/>
              <a:gd name="T87" fmla="*/ 216 h 236"/>
              <a:gd name="T88" fmla="*/ 69 w 138"/>
              <a:gd name="T89"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 h="236">
                <a:moveTo>
                  <a:pt x="120" y="0"/>
                </a:moveTo>
                <a:cubicBezTo>
                  <a:pt x="18" y="0"/>
                  <a:pt x="18" y="0"/>
                  <a:pt x="18" y="0"/>
                </a:cubicBezTo>
                <a:cubicBezTo>
                  <a:pt x="8" y="0"/>
                  <a:pt x="0" y="8"/>
                  <a:pt x="0" y="18"/>
                </a:cubicBezTo>
                <a:cubicBezTo>
                  <a:pt x="0" y="219"/>
                  <a:pt x="0" y="219"/>
                  <a:pt x="0" y="219"/>
                </a:cubicBezTo>
                <a:cubicBezTo>
                  <a:pt x="0" y="228"/>
                  <a:pt x="8" y="236"/>
                  <a:pt x="18" y="236"/>
                </a:cubicBezTo>
                <a:cubicBezTo>
                  <a:pt x="120" y="236"/>
                  <a:pt x="120" y="236"/>
                  <a:pt x="120" y="236"/>
                </a:cubicBezTo>
                <a:cubicBezTo>
                  <a:pt x="130" y="236"/>
                  <a:pt x="138" y="228"/>
                  <a:pt x="138" y="219"/>
                </a:cubicBezTo>
                <a:cubicBezTo>
                  <a:pt x="138" y="18"/>
                  <a:pt x="138" y="18"/>
                  <a:pt x="138" y="18"/>
                </a:cubicBezTo>
                <a:cubicBezTo>
                  <a:pt x="138" y="8"/>
                  <a:pt x="130" y="0"/>
                  <a:pt x="120" y="0"/>
                </a:cubicBezTo>
                <a:close/>
                <a:moveTo>
                  <a:pt x="133" y="219"/>
                </a:moveTo>
                <a:cubicBezTo>
                  <a:pt x="133" y="226"/>
                  <a:pt x="127" y="232"/>
                  <a:pt x="120" y="232"/>
                </a:cubicBezTo>
                <a:cubicBezTo>
                  <a:pt x="18" y="232"/>
                  <a:pt x="18" y="232"/>
                  <a:pt x="18" y="232"/>
                </a:cubicBezTo>
                <a:cubicBezTo>
                  <a:pt x="11" y="232"/>
                  <a:pt x="5" y="226"/>
                  <a:pt x="5" y="219"/>
                </a:cubicBezTo>
                <a:cubicBezTo>
                  <a:pt x="5" y="199"/>
                  <a:pt x="5" y="199"/>
                  <a:pt x="5" y="199"/>
                </a:cubicBezTo>
                <a:cubicBezTo>
                  <a:pt x="133" y="199"/>
                  <a:pt x="133" y="199"/>
                  <a:pt x="133" y="199"/>
                </a:cubicBezTo>
                <a:lnTo>
                  <a:pt x="133" y="219"/>
                </a:lnTo>
                <a:close/>
                <a:moveTo>
                  <a:pt x="133" y="194"/>
                </a:moveTo>
                <a:cubicBezTo>
                  <a:pt x="5" y="194"/>
                  <a:pt x="5" y="194"/>
                  <a:pt x="5" y="194"/>
                </a:cubicBezTo>
                <a:cubicBezTo>
                  <a:pt x="5" y="35"/>
                  <a:pt x="5" y="35"/>
                  <a:pt x="5" y="35"/>
                </a:cubicBezTo>
                <a:cubicBezTo>
                  <a:pt x="133" y="35"/>
                  <a:pt x="133" y="35"/>
                  <a:pt x="133" y="35"/>
                </a:cubicBezTo>
                <a:lnTo>
                  <a:pt x="133" y="194"/>
                </a:lnTo>
                <a:close/>
                <a:moveTo>
                  <a:pt x="133" y="30"/>
                </a:moveTo>
                <a:cubicBezTo>
                  <a:pt x="5" y="30"/>
                  <a:pt x="5" y="30"/>
                  <a:pt x="5" y="30"/>
                </a:cubicBezTo>
                <a:cubicBezTo>
                  <a:pt x="5" y="18"/>
                  <a:pt x="5" y="18"/>
                  <a:pt x="5" y="18"/>
                </a:cubicBezTo>
                <a:cubicBezTo>
                  <a:pt x="5" y="11"/>
                  <a:pt x="11" y="5"/>
                  <a:pt x="18" y="5"/>
                </a:cubicBezTo>
                <a:cubicBezTo>
                  <a:pt x="120" y="5"/>
                  <a:pt x="120" y="5"/>
                  <a:pt x="120" y="5"/>
                </a:cubicBezTo>
                <a:cubicBezTo>
                  <a:pt x="127" y="5"/>
                  <a:pt x="133" y="11"/>
                  <a:pt x="133" y="18"/>
                </a:cubicBezTo>
                <a:lnTo>
                  <a:pt x="133" y="30"/>
                </a:lnTo>
                <a:close/>
                <a:moveTo>
                  <a:pt x="87" y="16"/>
                </a:moveTo>
                <a:cubicBezTo>
                  <a:pt x="51" y="16"/>
                  <a:pt x="51" y="16"/>
                  <a:pt x="51" y="16"/>
                </a:cubicBezTo>
                <a:cubicBezTo>
                  <a:pt x="50" y="16"/>
                  <a:pt x="49" y="17"/>
                  <a:pt x="49" y="18"/>
                </a:cubicBezTo>
                <a:cubicBezTo>
                  <a:pt x="49" y="19"/>
                  <a:pt x="50" y="20"/>
                  <a:pt x="51" y="20"/>
                </a:cubicBezTo>
                <a:cubicBezTo>
                  <a:pt x="87" y="20"/>
                  <a:pt x="87" y="20"/>
                  <a:pt x="87" y="20"/>
                </a:cubicBezTo>
                <a:cubicBezTo>
                  <a:pt x="88" y="20"/>
                  <a:pt x="89" y="19"/>
                  <a:pt x="89" y="18"/>
                </a:cubicBezTo>
                <a:cubicBezTo>
                  <a:pt x="89" y="17"/>
                  <a:pt x="88" y="16"/>
                  <a:pt x="87" y="16"/>
                </a:cubicBezTo>
                <a:close/>
                <a:moveTo>
                  <a:pt x="69" y="226"/>
                </a:moveTo>
                <a:cubicBezTo>
                  <a:pt x="75" y="226"/>
                  <a:pt x="79" y="221"/>
                  <a:pt x="79" y="216"/>
                </a:cubicBezTo>
                <a:cubicBezTo>
                  <a:pt x="79" y="210"/>
                  <a:pt x="75" y="205"/>
                  <a:pt x="69" y="205"/>
                </a:cubicBezTo>
                <a:cubicBezTo>
                  <a:pt x="63" y="205"/>
                  <a:pt x="59" y="210"/>
                  <a:pt x="59" y="216"/>
                </a:cubicBezTo>
                <a:cubicBezTo>
                  <a:pt x="59" y="221"/>
                  <a:pt x="63" y="226"/>
                  <a:pt x="69" y="226"/>
                </a:cubicBezTo>
                <a:close/>
                <a:moveTo>
                  <a:pt x="69" y="210"/>
                </a:moveTo>
                <a:cubicBezTo>
                  <a:pt x="72" y="210"/>
                  <a:pt x="75" y="213"/>
                  <a:pt x="75" y="216"/>
                </a:cubicBezTo>
                <a:cubicBezTo>
                  <a:pt x="75" y="219"/>
                  <a:pt x="72" y="221"/>
                  <a:pt x="69" y="221"/>
                </a:cubicBezTo>
                <a:cubicBezTo>
                  <a:pt x="66" y="221"/>
                  <a:pt x="63" y="219"/>
                  <a:pt x="63" y="216"/>
                </a:cubicBezTo>
                <a:cubicBezTo>
                  <a:pt x="63" y="213"/>
                  <a:pt x="66" y="210"/>
                  <a:pt x="69" y="2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 name="Freeform 13">
            <a:extLst>
              <a:ext uri="{FF2B5EF4-FFF2-40B4-BE49-F238E27FC236}">
                <a16:creationId xmlns:a16="http://schemas.microsoft.com/office/drawing/2014/main" id="{9F58E9C0-B4EE-4C46-980A-3E7A2C59EF59}"/>
              </a:ext>
            </a:extLst>
          </p:cNvPr>
          <p:cNvSpPr>
            <a:spLocks noEditPoints="1"/>
          </p:cNvSpPr>
          <p:nvPr/>
        </p:nvSpPr>
        <p:spPr bwMode="auto">
          <a:xfrm>
            <a:off x="3278013" y="4213189"/>
            <a:ext cx="412925" cy="391097"/>
          </a:xfrm>
          <a:custGeom>
            <a:avLst/>
            <a:gdLst>
              <a:gd name="T0" fmla="*/ 153 w 169"/>
              <a:gd name="T1" fmla="*/ 144 h 165"/>
              <a:gd name="T2" fmla="*/ 134 w 169"/>
              <a:gd name="T3" fmla="*/ 144 h 165"/>
              <a:gd name="T4" fmla="*/ 144 w 169"/>
              <a:gd name="T5" fmla="*/ 139 h 165"/>
              <a:gd name="T6" fmla="*/ 144 w 169"/>
              <a:gd name="T7" fmla="*/ 149 h 165"/>
              <a:gd name="T8" fmla="*/ 144 w 169"/>
              <a:gd name="T9" fmla="*/ 139 h 165"/>
              <a:gd name="T10" fmla="*/ 168 w 169"/>
              <a:gd name="T11" fmla="*/ 49 h 165"/>
              <a:gd name="T12" fmla="*/ 143 w 169"/>
              <a:gd name="T13" fmla="*/ 0 h 165"/>
              <a:gd name="T14" fmla="*/ 24 w 169"/>
              <a:gd name="T15" fmla="*/ 2 h 165"/>
              <a:gd name="T16" fmla="*/ 0 w 169"/>
              <a:gd name="T17" fmla="*/ 49 h 165"/>
              <a:gd name="T18" fmla="*/ 0 w 169"/>
              <a:gd name="T19" fmla="*/ 163 h 165"/>
              <a:gd name="T20" fmla="*/ 166 w 169"/>
              <a:gd name="T21" fmla="*/ 165 h 165"/>
              <a:gd name="T22" fmla="*/ 169 w 169"/>
              <a:gd name="T23" fmla="*/ 50 h 165"/>
              <a:gd name="T24" fmla="*/ 27 w 169"/>
              <a:gd name="T25" fmla="*/ 5 h 165"/>
              <a:gd name="T26" fmla="*/ 163 w 169"/>
              <a:gd name="T27" fmla="*/ 48 h 165"/>
              <a:gd name="T28" fmla="*/ 27 w 169"/>
              <a:gd name="T29" fmla="*/ 5 h 165"/>
              <a:gd name="T30" fmla="*/ 5 w 169"/>
              <a:gd name="T31" fmla="*/ 160 h 165"/>
              <a:gd name="T32" fmla="*/ 164 w 169"/>
              <a:gd name="T33" fmla="*/ 127 h 165"/>
              <a:gd name="T34" fmla="*/ 164 w 169"/>
              <a:gd name="T35" fmla="*/ 123 h 165"/>
              <a:gd name="T36" fmla="*/ 5 w 169"/>
              <a:gd name="T37" fmla="*/ 90 h 165"/>
              <a:gd name="T38" fmla="*/ 164 w 169"/>
              <a:gd name="T39" fmla="*/ 123 h 165"/>
              <a:gd name="T40" fmla="*/ 5 w 169"/>
              <a:gd name="T41" fmla="*/ 85 h 165"/>
              <a:gd name="T42" fmla="*/ 164 w 169"/>
              <a:gd name="T43" fmla="*/ 53 h 165"/>
              <a:gd name="T44" fmla="*/ 122 w 169"/>
              <a:gd name="T45" fmla="*/ 79 h 165"/>
              <a:gd name="T46" fmla="*/ 122 w 169"/>
              <a:gd name="T47" fmla="*/ 59 h 165"/>
              <a:gd name="T48" fmla="*/ 122 w 169"/>
              <a:gd name="T49" fmla="*/ 79 h 165"/>
              <a:gd name="T50" fmla="*/ 127 w 169"/>
              <a:gd name="T51" fmla="*/ 69 h 165"/>
              <a:gd name="T52" fmla="*/ 117 w 169"/>
              <a:gd name="T53" fmla="*/ 69 h 165"/>
              <a:gd name="T54" fmla="*/ 144 w 169"/>
              <a:gd name="T55" fmla="*/ 79 h 165"/>
              <a:gd name="T56" fmla="*/ 144 w 169"/>
              <a:gd name="T57" fmla="*/ 59 h 165"/>
              <a:gd name="T58" fmla="*/ 144 w 169"/>
              <a:gd name="T59" fmla="*/ 79 h 165"/>
              <a:gd name="T60" fmla="*/ 149 w 169"/>
              <a:gd name="T61" fmla="*/ 69 h 165"/>
              <a:gd name="T62" fmla="*/ 139 w 169"/>
              <a:gd name="T63" fmla="*/ 69 h 165"/>
              <a:gd name="T64" fmla="*/ 122 w 169"/>
              <a:gd name="T65" fmla="*/ 116 h 165"/>
              <a:gd name="T66" fmla="*/ 122 w 169"/>
              <a:gd name="T67" fmla="*/ 97 h 165"/>
              <a:gd name="T68" fmla="*/ 122 w 169"/>
              <a:gd name="T69" fmla="*/ 116 h 165"/>
              <a:gd name="T70" fmla="*/ 127 w 169"/>
              <a:gd name="T71" fmla="*/ 106 h 165"/>
              <a:gd name="T72" fmla="*/ 117 w 169"/>
              <a:gd name="T73" fmla="*/ 106 h 165"/>
              <a:gd name="T74" fmla="*/ 122 w 169"/>
              <a:gd name="T75" fmla="*/ 154 h 165"/>
              <a:gd name="T76" fmla="*/ 122 w 169"/>
              <a:gd name="T77" fmla="*/ 134 h 165"/>
              <a:gd name="T78" fmla="*/ 122 w 169"/>
              <a:gd name="T79" fmla="*/ 154 h 165"/>
              <a:gd name="T80" fmla="*/ 127 w 169"/>
              <a:gd name="T81" fmla="*/ 144 h 165"/>
              <a:gd name="T82" fmla="*/ 117 w 169"/>
              <a:gd name="T83" fmla="*/ 144 h 165"/>
              <a:gd name="T84" fmla="*/ 144 w 169"/>
              <a:gd name="T85" fmla="*/ 116 h 165"/>
              <a:gd name="T86" fmla="*/ 144 w 169"/>
              <a:gd name="T87" fmla="*/ 97 h 165"/>
              <a:gd name="T88" fmla="*/ 144 w 169"/>
              <a:gd name="T89" fmla="*/ 116 h 165"/>
              <a:gd name="T90" fmla="*/ 149 w 169"/>
              <a:gd name="T91" fmla="*/ 106 h 165"/>
              <a:gd name="T92" fmla="*/ 139 w 169"/>
              <a:gd name="T93"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65">
                <a:moveTo>
                  <a:pt x="144" y="154"/>
                </a:moveTo>
                <a:cubicBezTo>
                  <a:pt x="149" y="154"/>
                  <a:pt x="153" y="149"/>
                  <a:pt x="153" y="144"/>
                </a:cubicBezTo>
                <a:cubicBezTo>
                  <a:pt x="153" y="139"/>
                  <a:pt x="149" y="134"/>
                  <a:pt x="144" y="134"/>
                </a:cubicBezTo>
                <a:cubicBezTo>
                  <a:pt x="138" y="134"/>
                  <a:pt x="134" y="139"/>
                  <a:pt x="134" y="144"/>
                </a:cubicBezTo>
                <a:cubicBezTo>
                  <a:pt x="134" y="149"/>
                  <a:pt x="138" y="154"/>
                  <a:pt x="144" y="154"/>
                </a:cubicBezTo>
                <a:close/>
                <a:moveTo>
                  <a:pt x="144" y="139"/>
                </a:moveTo>
                <a:cubicBezTo>
                  <a:pt x="146" y="139"/>
                  <a:pt x="149" y="141"/>
                  <a:pt x="149" y="144"/>
                </a:cubicBezTo>
                <a:cubicBezTo>
                  <a:pt x="149" y="147"/>
                  <a:pt x="146" y="149"/>
                  <a:pt x="144" y="149"/>
                </a:cubicBezTo>
                <a:cubicBezTo>
                  <a:pt x="141" y="149"/>
                  <a:pt x="139" y="147"/>
                  <a:pt x="139" y="144"/>
                </a:cubicBezTo>
                <a:cubicBezTo>
                  <a:pt x="139" y="141"/>
                  <a:pt x="141" y="139"/>
                  <a:pt x="144" y="139"/>
                </a:cubicBezTo>
                <a:close/>
                <a:moveTo>
                  <a:pt x="168" y="49"/>
                </a:moveTo>
                <a:cubicBezTo>
                  <a:pt x="168" y="49"/>
                  <a:pt x="168" y="49"/>
                  <a:pt x="168" y="49"/>
                </a:cubicBezTo>
                <a:cubicBezTo>
                  <a:pt x="145" y="2"/>
                  <a:pt x="145" y="2"/>
                  <a:pt x="145" y="2"/>
                </a:cubicBezTo>
                <a:cubicBezTo>
                  <a:pt x="145" y="1"/>
                  <a:pt x="144" y="0"/>
                  <a:pt x="143" y="0"/>
                </a:cubicBezTo>
                <a:cubicBezTo>
                  <a:pt x="26" y="0"/>
                  <a:pt x="26" y="0"/>
                  <a:pt x="26" y="0"/>
                </a:cubicBezTo>
                <a:cubicBezTo>
                  <a:pt x="25" y="0"/>
                  <a:pt x="24" y="1"/>
                  <a:pt x="24" y="2"/>
                </a:cubicBezTo>
                <a:cubicBezTo>
                  <a:pt x="0" y="49"/>
                  <a:pt x="0" y="49"/>
                  <a:pt x="0" y="49"/>
                </a:cubicBezTo>
                <a:cubicBezTo>
                  <a:pt x="0" y="49"/>
                  <a:pt x="0" y="49"/>
                  <a:pt x="0" y="49"/>
                </a:cubicBezTo>
                <a:cubicBezTo>
                  <a:pt x="0" y="50"/>
                  <a:pt x="0" y="50"/>
                  <a:pt x="0" y="50"/>
                </a:cubicBezTo>
                <a:cubicBezTo>
                  <a:pt x="0" y="163"/>
                  <a:pt x="0" y="163"/>
                  <a:pt x="0" y="163"/>
                </a:cubicBezTo>
                <a:cubicBezTo>
                  <a:pt x="0" y="164"/>
                  <a:pt x="1" y="165"/>
                  <a:pt x="2" y="165"/>
                </a:cubicBezTo>
                <a:cubicBezTo>
                  <a:pt x="166" y="165"/>
                  <a:pt x="166" y="165"/>
                  <a:pt x="166" y="165"/>
                </a:cubicBezTo>
                <a:cubicBezTo>
                  <a:pt x="168" y="165"/>
                  <a:pt x="169" y="164"/>
                  <a:pt x="169" y="163"/>
                </a:cubicBezTo>
                <a:cubicBezTo>
                  <a:pt x="169" y="50"/>
                  <a:pt x="169" y="50"/>
                  <a:pt x="169" y="50"/>
                </a:cubicBezTo>
                <a:cubicBezTo>
                  <a:pt x="169" y="50"/>
                  <a:pt x="169" y="50"/>
                  <a:pt x="168" y="49"/>
                </a:cubicBezTo>
                <a:close/>
                <a:moveTo>
                  <a:pt x="27" y="5"/>
                </a:moveTo>
                <a:cubicBezTo>
                  <a:pt x="141" y="5"/>
                  <a:pt x="141" y="5"/>
                  <a:pt x="141" y="5"/>
                </a:cubicBezTo>
                <a:cubicBezTo>
                  <a:pt x="163" y="48"/>
                  <a:pt x="163" y="48"/>
                  <a:pt x="163" y="48"/>
                </a:cubicBezTo>
                <a:cubicBezTo>
                  <a:pt x="6" y="48"/>
                  <a:pt x="6" y="48"/>
                  <a:pt x="6" y="48"/>
                </a:cubicBezTo>
                <a:lnTo>
                  <a:pt x="27" y="5"/>
                </a:lnTo>
                <a:close/>
                <a:moveTo>
                  <a:pt x="164" y="160"/>
                </a:moveTo>
                <a:cubicBezTo>
                  <a:pt x="5" y="160"/>
                  <a:pt x="5" y="160"/>
                  <a:pt x="5" y="160"/>
                </a:cubicBezTo>
                <a:cubicBezTo>
                  <a:pt x="5" y="127"/>
                  <a:pt x="5" y="127"/>
                  <a:pt x="5" y="127"/>
                </a:cubicBezTo>
                <a:cubicBezTo>
                  <a:pt x="164" y="127"/>
                  <a:pt x="164" y="127"/>
                  <a:pt x="164" y="127"/>
                </a:cubicBezTo>
                <a:lnTo>
                  <a:pt x="164" y="160"/>
                </a:lnTo>
                <a:close/>
                <a:moveTo>
                  <a:pt x="164" y="123"/>
                </a:moveTo>
                <a:cubicBezTo>
                  <a:pt x="5" y="123"/>
                  <a:pt x="5" y="123"/>
                  <a:pt x="5" y="123"/>
                </a:cubicBezTo>
                <a:cubicBezTo>
                  <a:pt x="5" y="90"/>
                  <a:pt x="5" y="90"/>
                  <a:pt x="5" y="90"/>
                </a:cubicBezTo>
                <a:cubicBezTo>
                  <a:pt x="164" y="90"/>
                  <a:pt x="164" y="90"/>
                  <a:pt x="164" y="90"/>
                </a:cubicBezTo>
                <a:lnTo>
                  <a:pt x="164" y="123"/>
                </a:lnTo>
                <a:close/>
                <a:moveTo>
                  <a:pt x="164" y="85"/>
                </a:moveTo>
                <a:cubicBezTo>
                  <a:pt x="5" y="85"/>
                  <a:pt x="5" y="85"/>
                  <a:pt x="5" y="85"/>
                </a:cubicBezTo>
                <a:cubicBezTo>
                  <a:pt x="5" y="53"/>
                  <a:pt x="5" y="53"/>
                  <a:pt x="5" y="53"/>
                </a:cubicBezTo>
                <a:cubicBezTo>
                  <a:pt x="164" y="53"/>
                  <a:pt x="164" y="53"/>
                  <a:pt x="164" y="53"/>
                </a:cubicBezTo>
                <a:lnTo>
                  <a:pt x="164" y="85"/>
                </a:lnTo>
                <a:close/>
                <a:moveTo>
                  <a:pt x="122" y="79"/>
                </a:moveTo>
                <a:cubicBezTo>
                  <a:pt x="127" y="79"/>
                  <a:pt x="131" y="74"/>
                  <a:pt x="131" y="69"/>
                </a:cubicBezTo>
                <a:cubicBezTo>
                  <a:pt x="131" y="64"/>
                  <a:pt x="127" y="59"/>
                  <a:pt x="122" y="59"/>
                </a:cubicBezTo>
                <a:cubicBezTo>
                  <a:pt x="116" y="59"/>
                  <a:pt x="112" y="64"/>
                  <a:pt x="112" y="69"/>
                </a:cubicBezTo>
                <a:cubicBezTo>
                  <a:pt x="112" y="74"/>
                  <a:pt x="116" y="79"/>
                  <a:pt x="122" y="79"/>
                </a:cubicBezTo>
                <a:close/>
                <a:moveTo>
                  <a:pt x="122" y="64"/>
                </a:moveTo>
                <a:cubicBezTo>
                  <a:pt x="125" y="64"/>
                  <a:pt x="127" y="66"/>
                  <a:pt x="127" y="69"/>
                </a:cubicBezTo>
                <a:cubicBezTo>
                  <a:pt x="127" y="72"/>
                  <a:pt x="125" y="74"/>
                  <a:pt x="122" y="74"/>
                </a:cubicBezTo>
                <a:cubicBezTo>
                  <a:pt x="119" y="74"/>
                  <a:pt x="117" y="72"/>
                  <a:pt x="117" y="69"/>
                </a:cubicBezTo>
                <a:cubicBezTo>
                  <a:pt x="117" y="66"/>
                  <a:pt x="119" y="64"/>
                  <a:pt x="122" y="64"/>
                </a:cubicBezTo>
                <a:close/>
                <a:moveTo>
                  <a:pt x="144" y="79"/>
                </a:moveTo>
                <a:cubicBezTo>
                  <a:pt x="149" y="79"/>
                  <a:pt x="153" y="74"/>
                  <a:pt x="153" y="69"/>
                </a:cubicBezTo>
                <a:cubicBezTo>
                  <a:pt x="153" y="64"/>
                  <a:pt x="149" y="59"/>
                  <a:pt x="144" y="59"/>
                </a:cubicBezTo>
                <a:cubicBezTo>
                  <a:pt x="138" y="59"/>
                  <a:pt x="134" y="64"/>
                  <a:pt x="134" y="69"/>
                </a:cubicBezTo>
                <a:cubicBezTo>
                  <a:pt x="134" y="74"/>
                  <a:pt x="138" y="79"/>
                  <a:pt x="144" y="79"/>
                </a:cubicBezTo>
                <a:close/>
                <a:moveTo>
                  <a:pt x="144" y="64"/>
                </a:moveTo>
                <a:cubicBezTo>
                  <a:pt x="146" y="64"/>
                  <a:pt x="149" y="66"/>
                  <a:pt x="149" y="69"/>
                </a:cubicBezTo>
                <a:cubicBezTo>
                  <a:pt x="149" y="72"/>
                  <a:pt x="146" y="74"/>
                  <a:pt x="144" y="74"/>
                </a:cubicBezTo>
                <a:cubicBezTo>
                  <a:pt x="141" y="74"/>
                  <a:pt x="139" y="72"/>
                  <a:pt x="139" y="69"/>
                </a:cubicBezTo>
                <a:cubicBezTo>
                  <a:pt x="139" y="66"/>
                  <a:pt x="141" y="64"/>
                  <a:pt x="144" y="64"/>
                </a:cubicBezTo>
                <a:close/>
                <a:moveTo>
                  <a:pt x="122" y="116"/>
                </a:moveTo>
                <a:cubicBezTo>
                  <a:pt x="127" y="116"/>
                  <a:pt x="131" y="112"/>
                  <a:pt x="131" y="106"/>
                </a:cubicBezTo>
                <a:cubicBezTo>
                  <a:pt x="131" y="101"/>
                  <a:pt x="127" y="97"/>
                  <a:pt x="122" y="97"/>
                </a:cubicBezTo>
                <a:cubicBezTo>
                  <a:pt x="116" y="97"/>
                  <a:pt x="112" y="101"/>
                  <a:pt x="112" y="106"/>
                </a:cubicBezTo>
                <a:cubicBezTo>
                  <a:pt x="112" y="112"/>
                  <a:pt x="116" y="116"/>
                  <a:pt x="122" y="116"/>
                </a:cubicBezTo>
                <a:close/>
                <a:moveTo>
                  <a:pt x="122" y="101"/>
                </a:moveTo>
                <a:cubicBezTo>
                  <a:pt x="125" y="101"/>
                  <a:pt x="127" y="104"/>
                  <a:pt x="127" y="106"/>
                </a:cubicBezTo>
                <a:cubicBezTo>
                  <a:pt x="127" y="109"/>
                  <a:pt x="125" y="111"/>
                  <a:pt x="122" y="111"/>
                </a:cubicBezTo>
                <a:cubicBezTo>
                  <a:pt x="119" y="111"/>
                  <a:pt x="117" y="109"/>
                  <a:pt x="117" y="106"/>
                </a:cubicBezTo>
                <a:cubicBezTo>
                  <a:pt x="117" y="104"/>
                  <a:pt x="119" y="101"/>
                  <a:pt x="122" y="101"/>
                </a:cubicBezTo>
                <a:close/>
                <a:moveTo>
                  <a:pt x="122" y="154"/>
                </a:moveTo>
                <a:cubicBezTo>
                  <a:pt x="127" y="154"/>
                  <a:pt x="131" y="149"/>
                  <a:pt x="131" y="144"/>
                </a:cubicBezTo>
                <a:cubicBezTo>
                  <a:pt x="131" y="139"/>
                  <a:pt x="127" y="134"/>
                  <a:pt x="122" y="134"/>
                </a:cubicBezTo>
                <a:cubicBezTo>
                  <a:pt x="116" y="134"/>
                  <a:pt x="112" y="139"/>
                  <a:pt x="112" y="144"/>
                </a:cubicBezTo>
                <a:cubicBezTo>
                  <a:pt x="112" y="149"/>
                  <a:pt x="116" y="154"/>
                  <a:pt x="122" y="154"/>
                </a:cubicBezTo>
                <a:close/>
                <a:moveTo>
                  <a:pt x="122" y="139"/>
                </a:moveTo>
                <a:cubicBezTo>
                  <a:pt x="125" y="139"/>
                  <a:pt x="127" y="141"/>
                  <a:pt x="127" y="144"/>
                </a:cubicBezTo>
                <a:cubicBezTo>
                  <a:pt x="127" y="147"/>
                  <a:pt x="125" y="149"/>
                  <a:pt x="122" y="149"/>
                </a:cubicBezTo>
                <a:cubicBezTo>
                  <a:pt x="119" y="149"/>
                  <a:pt x="117" y="147"/>
                  <a:pt x="117" y="144"/>
                </a:cubicBezTo>
                <a:cubicBezTo>
                  <a:pt x="117" y="141"/>
                  <a:pt x="119" y="139"/>
                  <a:pt x="122" y="139"/>
                </a:cubicBezTo>
                <a:close/>
                <a:moveTo>
                  <a:pt x="144" y="116"/>
                </a:moveTo>
                <a:cubicBezTo>
                  <a:pt x="149" y="116"/>
                  <a:pt x="153" y="112"/>
                  <a:pt x="153" y="106"/>
                </a:cubicBezTo>
                <a:cubicBezTo>
                  <a:pt x="153" y="101"/>
                  <a:pt x="149" y="97"/>
                  <a:pt x="144" y="97"/>
                </a:cubicBezTo>
                <a:cubicBezTo>
                  <a:pt x="138" y="97"/>
                  <a:pt x="134" y="101"/>
                  <a:pt x="134" y="106"/>
                </a:cubicBezTo>
                <a:cubicBezTo>
                  <a:pt x="134" y="112"/>
                  <a:pt x="138" y="116"/>
                  <a:pt x="144" y="116"/>
                </a:cubicBezTo>
                <a:close/>
                <a:moveTo>
                  <a:pt x="144" y="101"/>
                </a:moveTo>
                <a:cubicBezTo>
                  <a:pt x="146" y="101"/>
                  <a:pt x="149" y="104"/>
                  <a:pt x="149" y="106"/>
                </a:cubicBezTo>
                <a:cubicBezTo>
                  <a:pt x="149" y="109"/>
                  <a:pt x="146" y="111"/>
                  <a:pt x="144" y="111"/>
                </a:cubicBezTo>
                <a:cubicBezTo>
                  <a:pt x="141" y="111"/>
                  <a:pt x="139" y="109"/>
                  <a:pt x="139" y="106"/>
                </a:cubicBezTo>
                <a:cubicBezTo>
                  <a:pt x="139" y="104"/>
                  <a:pt x="141" y="101"/>
                  <a:pt x="144" y="10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Freeform 14">
            <a:extLst>
              <a:ext uri="{FF2B5EF4-FFF2-40B4-BE49-F238E27FC236}">
                <a16:creationId xmlns:a16="http://schemas.microsoft.com/office/drawing/2014/main" id="{7BE7BB01-9854-47B9-AA80-0793B2469940}"/>
              </a:ext>
            </a:extLst>
          </p:cNvPr>
          <p:cNvSpPr>
            <a:spLocks noEditPoints="1"/>
          </p:cNvSpPr>
          <p:nvPr/>
        </p:nvSpPr>
        <p:spPr bwMode="auto">
          <a:xfrm>
            <a:off x="8227614" y="5388080"/>
            <a:ext cx="468799" cy="454588"/>
          </a:xfrm>
          <a:custGeom>
            <a:avLst/>
            <a:gdLst>
              <a:gd name="T0" fmla="*/ 34 w 192"/>
              <a:gd name="T1" fmla="*/ 158 h 192"/>
              <a:gd name="T2" fmla="*/ 20 w 192"/>
              <a:gd name="T3" fmla="*/ 130 h 192"/>
              <a:gd name="T4" fmla="*/ 30 w 192"/>
              <a:gd name="T5" fmla="*/ 162 h 192"/>
              <a:gd name="T6" fmla="*/ 60 w 192"/>
              <a:gd name="T7" fmla="*/ 174 h 192"/>
              <a:gd name="T8" fmla="*/ 60 w 192"/>
              <a:gd name="T9" fmla="*/ 170 h 192"/>
              <a:gd name="T10" fmla="*/ 25 w 192"/>
              <a:gd name="T11" fmla="*/ 167 h 192"/>
              <a:gd name="T12" fmla="*/ 7 w 192"/>
              <a:gd name="T13" fmla="*/ 130 h 192"/>
              <a:gd name="T14" fmla="*/ 5 w 192"/>
              <a:gd name="T15" fmla="*/ 132 h 192"/>
              <a:gd name="T16" fmla="*/ 60 w 192"/>
              <a:gd name="T17" fmla="*/ 187 h 192"/>
              <a:gd name="T18" fmla="*/ 62 w 192"/>
              <a:gd name="T19" fmla="*/ 184 h 192"/>
              <a:gd name="T20" fmla="*/ 191 w 192"/>
              <a:gd name="T21" fmla="*/ 163 h 192"/>
              <a:gd name="T22" fmla="*/ 144 w 192"/>
              <a:gd name="T23" fmla="*/ 119 h 192"/>
              <a:gd name="T24" fmla="*/ 123 w 192"/>
              <a:gd name="T25" fmla="*/ 119 h 192"/>
              <a:gd name="T26" fmla="*/ 145 w 192"/>
              <a:gd name="T27" fmla="*/ 47 h 192"/>
              <a:gd name="T28" fmla="*/ 94 w 192"/>
              <a:gd name="T29" fmla="*/ 47 h 192"/>
              <a:gd name="T30" fmla="*/ 62 w 192"/>
              <a:gd name="T31" fmla="*/ 59 h 192"/>
              <a:gd name="T32" fmla="*/ 73 w 192"/>
              <a:gd name="T33" fmla="*/ 45 h 192"/>
              <a:gd name="T34" fmla="*/ 25 w 192"/>
              <a:gd name="T35" fmla="*/ 0 h 192"/>
              <a:gd name="T36" fmla="*/ 0 w 192"/>
              <a:gd name="T37" fmla="*/ 29 h 192"/>
              <a:gd name="T38" fmla="*/ 47 w 192"/>
              <a:gd name="T39" fmla="*/ 74 h 192"/>
              <a:gd name="T40" fmla="*/ 59 w 192"/>
              <a:gd name="T41" fmla="*/ 62 h 192"/>
              <a:gd name="T42" fmla="*/ 52 w 192"/>
              <a:gd name="T43" fmla="*/ 90 h 192"/>
              <a:gd name="T44" fmla="*/ 63 w 192"/>
              <a:gd name="T45" fmla="*/ 104 h 192"/>
              <a:gd name="T46" fmla="*/ 28 w 192"/>
              <a:gd name="T47" fmla="*/ 113 h 192"/>
              <a:gd name="T48" fmla="*/ 75 w 192"/>
              <a:gd name="T49" fmla="*/ 164 h 192"/>
              <a:gd name="T50" fmla="*/ 78 w 192"/>
              <a:gd name="T51" fmla="*/ 164 h 192"/>
              <a:gd name="T52" fmla="*/ 88 w 192"/>
              <a:gd name="T53" fmla="*/ 129 h 192"/>
              <a:gd name="T54" fmla="*/ 100 w 192"/>
              <a:gd name="T55" fmla="*/ 141 h 192"/>
              <a:gd name="T56" fmla="*/ 120 w 192"/>
              <a:gd name="T57" fmla="*/ 123 h 192"/>
              <a:gd name="T58" fmla="*/ 119 w 192"/>
              <a:gd name="T59" fmla="*/ 144 h 192"/>
              <a:gd name="T60" fmla="*/ 119 w 192"/>
              <a:gd name="T61" fmla="*/ 147 h 192"/>
              <a:gd name="T62" fmla="*/ 165 w 192"/>
              <a:gd name="T63" fmla="*/ 192 h 192"/>
              <a:gd name="T64" fmla="*/ 191 w 192"/>
              <a:gd name="T65" fmla="*/ 166 h 192"/>
              <a:gd name="T66" fmla="*/ 191 w 192"/>
              <a:gd name="T67" fmla="*/ 163 h 192"/>
              <a:gd name="T68" fmla="*/ 57 w 192"/>
              <a:gd name="T69" fmla="*/ 57 h 192"/>
              <a:gd name="T70" fmla="*/ 47 w 192"/>
              <a:gd name="T71" fmla="*/ 68 h 192"/>
              <a:gd name="T72" fmla="*/ 27 w 192"/>
              <a:gd name="T73" fmla="*/ 5 h 192"/>
              <a:gd name="T74" fmla="*/ 57 w 192"/>
              <a:gd name="T75" fmla="*/ 57 h 192"/>
              <a:gd name="T76" fmla="*/ 33 w 192"/>
              <a:gd name="T77" fmla="*/ 115 h 192"/>
              <a:gd name="T78" fmla="*/ 75 w 192"/>
              <a:gd name="T79" fmla="*/ 117 h 192"/>
              <a:gd name="T80" fmla="*/ 77 w 192"/>
              <a:gd name="T81" fmla="*/ 159 h 192"/>
              <a:gd name="T82" fmla="*/ 118 w 192"/>
              <a:gd name="T83" fmla="*/ 118 h 192"/>
              <a:gd name="T84" fmla="*/ 100 w 192"/>
              <a:gd name="T85" fmla="*/ 135 h 192"/>
              <a:gd name="T86" fmla="*/ 98 w 192"/>
              <a:gd name="T87" fmla="*/ 50 h 192"/>
              <a:gd name="T88" fmla="*/ 142 w 192"/>
              <a:gd name="T89" fmla="*/ 50 h 192"/>
              <a:gd name="T90" fmla="*/ 118 w 192"/>
              <a:gd name="T91" fmla="*/ 118 h 192"/>
              <a:gd name="T92" fmla="*/ 124 w 192"/>
              <a:gd name="T93" fmla="*/ 145 h 192"/>
              <a:gd name="T94" fmla="*/ 186 w 192"/>
              <a:gd name="T95" fmla="*/ 165 h 192"/>
              <a:gd name="T96" fmla="*/ 60 w 192"/>
              <a:gd name="T97" fmla="*/ 157 h 192"/>
              <a:gd name="T98" fmla="*/ 35 w 192"/>
              <a:gd name="T99" fmla="*/ 132 h 192"/>
              <a:gd name="T100" fmla="*/ 32 w 192"/>
              <a:gd name="T101" fmla="*/ 129 h 192"/>
              <a:gd name="T102" fmla="*/ 39 w 192"/>
              <a:gd name="T103" fmla="*/ 153 h 192"/>
              <a:gd name="T104" fmla="*/ 60 w 192"/>
              <a:gd name="T105" fmla="*/ 162 h 192"/>
              <a:gd name="T106" fmla="*/ 60 w 192"/>
              <a:gd name="T107" fmla="*/ 15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92">
                <a:moveTo>
                  <a:pt x="60" y="170"/>
                </a:moveTo>
                <a:cubicBezTo>
                  <a:pt x="50" y="169"/>
                  <a:pt x="41" y="165"/>
                  <a:pt x="34" y="158"/>
                </a:cubicBezTo>
                <a:cubicBezTo>
                  <a:pt x="26" y="151"/>
                  <a:pt x="22" y="142"/>
                  <a:pt x="22" y="132"/>
                </a:cubicBezTo>
                <a:cubicBezTo>
                  <a:pt x="22" y="131"/>
                  <a:pt x="21" y="129"/>
                  <a:pt x="20" y="130"/>
                </a:cubicBezTo>
                <a:cubicBezTo>
                  <a:pt x="19" y="130"/>
                  <a:pt x="18" y="131"/>
                  <a:pt x="18" y="132"/>
                </a:cubicBezTo>
                <a:cubicBezTo>
                  <a:pt x="18" y="143"/>
                  <a:pt x="22" y="154"/>
                  <a:pt x="30" y="162"/>
                </a:cubicBezTo>
                <a:cubicBezTo>
                  <a:pt x="38" y="169"/>
                  <a:pt x="49" y="174"/>
                  <a:pt x="60" y="174"/>
                </a:cubicBezTo>
                <a:cubicBezTo>
                  <a:pt x="60" y="174"/>
                  <a:pt x="60" y="174"/>
                  <a:pt x="60" y="174"/>
                </a:cubicBezTo>
                <a:cubicBezTo>
                  <a:pt x="61" y="174"/>
                  <a:pt x="62" y="173"/>
                  <a:pt x="62" y="172"/>
                </a:cubicBezTo>
                <a:cubicBezTo>
                  <a:pt x="62" y="171"/>
                  <a:pt x="61" y="170"/>
                  <a:pt x="60" y="170"/>
                </a:cubicBezTo>
                <a:close/>
                <a:moveTo>
                  <a:pt x="60" y="182"/>
                </a:moveTo>
                <a:cubicBezTo>
                  <a:pt x="46" y="182"/>
                  <a:pt x="34" y="176"/>
                  <a:pt x="25" y="167"/>
                </a:cubicBezTo>
                <a:cubicBezTo>
                  <a:pt x="15" y="158"/>
                  <a:pt x="10" y="145"/>
                  <a:pt x="10" y="132"/>
                </a:cubicBezTo>
                <a:cubicBezTo>
                  <a:pt x="10" y="131"/>
                  <a:pt x="9" y="130"/>
                  <a:pt x="7" y="130"/>
                </a:cubicBezTo>
                <a:cubicBezTo>
                  <a:pt x="7" y="130"/>
                  <a:pt x="7" y="130"/>
                  <a:pt x="7" y="130"/>
                </a:cubicBezTo>
                <a:cubicBezTo>
                  <a:pt x="6" y="130"/>
                  <a:pt x="5" y="131"/>
                  <a:pt x="5" y="132"/>
                </a:cubicBezTo>
                <a:cubicBezTo>
                  <a:pt x="5" y="147"/>
                  <a:pt x="11" y="160"/>
                  <a:pt x="21" y="170"/>
                </a:cubicBezTo>
                <a:cubicBezTo>
                  <a:pt x="32" y="181"/>
                  <a:pt x="45" y="186"/>
                  <a:pt x="60" y="187"/>
                </a:cubicBezTo>
                <a:cubicBezTo>
                  <a:pt x="60" y="187"/>
                  <a:pt x="60" y="187"/>
                  <a:pt x="60" y="187"/>
                </a:cubicBezTo>
                <a:cubicBezTo>
                  <a:pt x="61" y="187"/>
                  <a:pt x="62" y="186"/>
                  <a:pt x="62" y="184"/>
                </a:cubicBezTo>
                <a:cubicBezTo>
                  <a:pt x="62" y="183"/>
                  <a:pt x="61" y="182"/>
                  <a:pt x="60" y="182"/>
                </a:cubicBezTo>
                <a:close/>
                <a:moveTo>
                  <a:pt x="191" y="163"/>
                </a:moveTo>
                <a:cubicBezTo>
                  <a:pt x="147" y="119"/>
                  <a:pt x="147" y="119"/>
                  <a:pt x="147" y="119"/>
                </a:cubicBezTo>
                <a:cubicBezTo>
                  <a:pt x="146" y="118"/>
                  <a:pt x="145" y="118"/>
                  <a:pt x="144" y="119"/>
                </a:cubicBezTo>
                <a:cubicBezTo>
                  <a:pt x="133" y="129"/>
                  <a:pt x="133" y="129"/>
                  <a:pt x="133" y="129"/>
                </a:cubicBezTo>
                <a:cubicBezTo>
                  <a:pt x="123" y="119"/>
                  <a:pt x="123" y="119"/>
                  <a:pt x="123" y="119"/>
                </a:cubicBezTo>
                <a:cubicBezTo>
                  <a:pt x="145" y="98"/>
                  <a:pt x="145" y="98"/>
                  <a:pt x="145" y="98"/>
                </a:cubicBezTo>
                <a:cubicBezTo>
                  <a:pt x="159" y="84"/>
                  <a:pt x="159" y="61"/>
                  <a:pt x="145" y="47"/>
                </a:cubicBezTo>
                <a:cubicBezTo>
                  <a:pt x="138" y="40"/>
                  <a:pt x="129" y="36"/>
                  <a:pt x="120" y="36"/>
                </a:cubicBezTo>
                <a:cubicBezTo>
                  <a:pt x="110" y="36"/>
                  <a:pt x="101" y="40"/>
                  <a:pt x="94" y="47"/>
                </a:cubicBezTo>
                <a:cubicBezTo>
                  <a:pt x="72" y="69"/>
                  <a:pt x="72" y="69"/>
                  <a:pt x="72" y="69"/>
                </a:cubicBezTo>
                <a:cubicBezTo>
                  <a:pt x="62" y="59"/>
                  <a:pt x="62" y="59"/>
                  <a:pt x="62" y="59"/>
                </a:cubicBezTo>
                <a:cubicBezTo>
                  <a:pt x="73" y="48"/>
                  <a:pt x="73" y="48"/>
                  <a:pt x="73" y="48"/>
                </a:cubicBezTo>
                <a:cubicBezTo>
                  <a:pt x="74" y="47"/>
                  <a:pt x="74" y="46"/>
                  <a:pt x="73" y="45"/>
                </a:cubicBezTo>
                <a:cubicBezTo>
                  <a:pt x="29" y="0"/>
                  <a:pt x="29" y="0"/>
                  <a:pt x="29" y="0"/>
                </a:cubicBezTo>
                <a:cubicBezTo>
                  <a:pt x="28" y="0"/>
                  <a:pt x="26" y="0"/>
                  <a:pt x="25" y="0"/>
                </a:cubicBezTo>
                <a:cubicBezTo>
                  <a:pt x="0" y="25"/>
                  <a:pt x="0" y="25"/>
                  <a:pt x="0" y="25"/>
                </a:cubicBezTo>
                <a:cubicBezTo>
                  <a:pt x="0" y="26"/>
                  <a:pt x="0" y="28"/>
                  <a:pt x="0" y="29"/>
                </a:cubicBezTo>
                <a:cubicBezTo>
                  <a:pt x="45" y="73"/>
                  <a:pt x="45" y="73"/>
                  <a:pt x="45" y="73"/>
                </a:cubicBezTo>
                <a:cubicBezTo>
                  <a:pt x="45" y="74"/>
                  <a:pt x="46" y="74"/>
                  <a:pt x="47" y="74"/>
                </a:cubicBezTo>
                <a:cubicBezTo>
                  <a:pt x="47" y="74"/>
                  <a:pt x="48" y="74"/>
                  <a:pt x="48" y="73"/>
                </a:cubicBezTo>
                <a:cubicBezTo>
                  <a:pt x="59" y="62"/>
                  <a:pt x="59" y="62"/>
                  <a:pt x="59" y="62"/>
                </a:cubicBezTo>
                <a:cubicBezTo>
                  <a:pt x="69" y="72"/>
                  <a:pt x="69" y="72"/>
                  <a:pt x="69" y="72"/>
                </a:cubicBezTo>
                <a:cubicBezTo>
                  <a:pt x="52" y="90"/>
                  <a:pt x="52" y="90"/>
                  <a:pt x="52" y="90"/>
                </a:cubicBezTo>
                <a:cubicBezTo>
                  <a:pt x="51" y="91"/>
                  <a:pt x="51" y="92"/>
                  <a:pt x="52" y="93"/>
                </a:cubicBezTo>
                <a:cubicBezTo>
                  <a:pt x="63" y="104"/>
                  <a:pt x="63" y="104"/>
                  <a:pt x="63" y="104"/>
                </a:cubicBezTo>
                <a:cubicBezTo>
                  <a:pt x="60" y="103"/>
                  <a:pt x="56" y="103"/>
                  <a:pt x="53" y="103"/>
                </a:cubicBezTo>
                <a:cubicBezTo>
                  <a:pt x="44" y="103"/>
                  <a:pt x="35" y="107"/>
                  <a:pt x="28" y="113"/>
                </a:cubicBezTo>
                <a:cubicBezTo>
                  <a:pt x="27" y="114"/>
                  <a:pt x="27" y="116"/>
                  <a:pt x="28" y="117"/>
                </a:cubicBezTo>
                <a:cubicBezTo>
                  <a:pt x="75" y="164"/>
                  <a:pt x="75" y="164"/>
                  <a:pt x="75" y="164"/>
                </a:cubicBezTo>
                <a:cubicBezTo>
                  <a:pt x="76" y="164"/>
                  <a:pt x="76" y="165"/>
                  <a:pt x="77" y="165"/>
                </a:cubicBezTo>
                <a:cubicBezTo>
                  <a:pt x="77" y="165"/>
                  <a:pt x="78" y="164"/>
                  <a:pt x="78" y="164"/>
                </a:cubicBezTo>
                <a:cubicBezTo>
                  <a:pt x="85" y="157"/>
                  <a:pt x="89" y="148"/>
                  <a:pt x="89" y="139"/>
                </a:cubicBezTo>
                <a:cubicBezTo>
                  <a:pt x="89" y="135"/>
                  <a:pt x="89" y="132"/>
                  <a:pt x="88" y="129"/>
                </a:cubicBezTo>
                <a:cubicBezTo>
                  <a:pt x="99" y="140"/>
                  <a:pt x="99" y="140"/>
                  <a:pt x="99" y="140"/>
                </a:cubicBezTo>
                <a:cubicBezTo>
                  <a:pt x="99" y="141"/>
                  <a:pt x="100" y="141"/>
                  <a:pt x="100" y="141"/>
                </a:cubicBezTo>
                <a:cubicBezTo>
                  <a:pt x="101" y="141"/>
                  <a:pt x="102" y="141"/>
                  <a:pt x="102" y="140"/>
                </a:cubicBezTo>
                <a:cubicBezTo>
                  <a:pt x="120" y="123"/>
                  <a:pt x="120" y="123"/>
                  <a:pt x="120" y="123"/>
                </a:cubicBezTo>
                <a:cubicBezTo>
                  <a:pt x="129" y="133"/>
                  <a:pt x="129" y="133"/>
                  <a:pt x="129" y="133"/>
                </a:cubicBezTo>
                <a:cubicBezTo>
                  <a:pt x="119" y="144"/>
                  <a:pt x="119" y="144"/>
                  <a:pt x="119" y="144"/>
                </a:cubicBezTo>
                <a:cubicBezTo>
                  <a:pt x="118" y="144"/>
                  <a:pt x="118" y="145"/>
                  <a:pt x="118" y="145"/>
                </a:cubicBezTo>
                <a:cubicBezTo>
                  <a:pt x="118" y="146"/>
                  <a:pt x="118" y="146"/>
                  <a:pt x="119" y="147"/>
                </a:cubicBezTo>
                <a:cubicBezTo>
                  <a:pt x="163" y="191"/>
                  <a:pt x="163" y="191"/>
                  <a:pt x="163" y="191"/>
                </a:cubicBezTo>
                <a:cubicBezTo>
                  <a:pt x="164" y="192"/>
                  <a:pt x="164" y="192"/>
                  <a:pt x="165" y="192"/>
                </a:cubicBezTo>
                <a:cubicBezTo>
                  <a:pt x="165" y="192"/>
                  <a:pt x="166" y="192"/>
                  <a:pt x="166" y="191"/>
                </a:cubicBezTo>
                <a:cubicBezTo>
                  <a:pt x="191" y="166"/>
                  <a:pt x="191" y="166"/>
                  <a:pt x="191" y="166"/>
                </a:cubicBezTo>
                <a:cubicBezTo>
                  <a:pt x="192" y="166"/>
                  <a:pt x="192" y="165"/>
                  <a:pt x="192" y="165"/>
                </a:cubicBezTo>
                <a:cubicBezTo>
                  <a:pt x="192" y="164"/>
                  <a:pt x="192" y="163"/>
                  <a:pt x="191" y="163"/>
                </a:cubicBezTo>
                <a:close/>
                <a:moveTo>
                  <a:pt x="57" y="57"/>
                </a:moveTo>
                <a:cubicBezTo>
                  <a:pt x="57" y="57"/>
                  <a:pt x="57" y="57"/>
                  <a:pt x="57" y="57"/>
                </a:cubicBezTo>
                <a:cubicBezTo>
                  <a:pt x="57" y="57"/>
                  <a:pt x="57" y="57"/>
                  <a:pt x="57" y="57"/>
                </a:cubicBezTo>
                <a:cubicBezTo>
                  <a:pt x="47" y="68"/>
                  <a:pt x="47" y="68"/>
                  <a:pt x="47" y="68"/>
                </a:cubicBezTo>
                <a:cubicBezTo>
                  <a:pt x="5" y="27"/>
                  <a:pt x="5" y="27"/>
                  <a:pt x="5" y="27"/>
                </a:cubicBezTo>
                <a:cubicBezTo>
                  <a:pt x="27" y="5"/>
                  <a:pt x="27" y="5"/>
                  <a:pt x="27" y="5"/>
                </a:cubicBezTo>
                <a:cubicBezTo>
                  <a:pt x="68" y="47"/>
                  <a:pt x="68" y="47"/>
                  <a:pt x="68" y="47"/>
                </a:cubicBezTo>
                <a:lnTo>
                  <a:pt x="57" y="57"/>
                </a:lnTo>
                <a:close/>
                <a:moveTo>
                  <a:pt x="77" y="159"/>
                </a:moveTo>
                <a:cubicBezTo>
                  <a:pt x="33" y="115"/>
                  <a:pt x="33" y="115"/>
                  <a:pt x="33" y="115"/>
                </a:cubicBezTo>
                <a:cubicBezTo>
                  <a:pt x="39" y="110"/>
                  <a:pt x="46" y="108"/>
                  <a:pt x="53" y="108"/>
                </a:cubicBezTo>
                <a:cubicBezTo>
                  <a:pt x="62" y="108"/>
                  <a:pt x="69" y="111"/>
                  <a:pt x="75" y="117"/>
                </a:cubicBezTo>
                <a:cubicBezTo>
                  <a:pt x="81" y="122"/>
                  <a:pt x="84" y="130"/>
                  <a:pt x="84" y="139"/>
                </a:cubicBezTo>
                <a:cubicBezTo>
                  <a:pt x="84" y="146"/>
                  <a:pt x="82" y="153"/>
                  <a:pt x="77" y="159"/>
                </a:cubicBezTo>
                <a:close/>
                <a:moveTo>
                  <a:pt x="118" y="118"/>
                </a:moveTo>
                <a:cubicBezTo>
                  <a:pt x="118" y="118"/>
                  <a:pt x="118" y="118"/>
                  <a:pt x="118" y="118"/>
                </a:cubicBezTo>
                <a:cubicBezTo>
                  <a:pt x="118" y="118"/>
                  <a:pt x="118" y="118"/>
                  <a:pt x="118" y="118"/>
                </a:cubicBezTo>
                <a:cubicBezTo>
                  <a:pt x="100" y="135"/>
                  <a:pt x="100" y="135"/>
                  <a:pt x="100" y="135"/>
                </a:cubicBezTo>
                <a:cubicBezTo>
                  <a:pt x="56" y="91"/>
                  <a:pt x="56" y="91"/>
                  <a:pt x="56" y="91"/>
                </a:cubicBezTo>
                <a:cubicBezTo>
                  <a:pt x="98" y="50"/>
                  <a:pt x="98" y="50"/>
                  <a:pt x="98" y="50"/>
                </a:cubicBezTo>
                <a:cubicBezTo>
                  <a:pt x="103" y="44"/>
                  <a:pt x="111" y="41"/>
                  <a:pt x="120" y="41"/>
                </a:cubicBezTo>
                <a:cubicBezTo>
                  <a:pt x="128" y="41"/>
                  <a:pt x="136" y="44"/>
                  <a:pt x="142" y="50"/>
                </a:cubicBezTo>
                <a:cubicBezTo>
                  <a:pt x="154" y="62"/>
                  <a:pt x="154" y="82"/>
                  <a:pt x="142" y="94"/>
                </a:cubicBezTo>
                <a:lnTo>
                  <a:pt x="118" y="118"/>
                </a:lnTo>
                <a:close/>
                <a:moveTo>
                  <a:pt x="165" y="186"/>
                </a:moveTo>
                <a:cubicBezTo>
                  <a:pt x="124" y="145"/>
                  <a:pt x="124" y="145"/>
                  <a:pt x="124" y="145"/>
                </a:cubicBezTo>
                <a:cubicBezTo>
                  <a:pt x="145" y="123"/>
                  <a:pt x="145" y="123"/>
                  <a:pt x="145" y="123"/>
                </a:cubicBezTo>
                <a:cubicBezTo>
                  <a:pt x="186" y="165"/>
                  <a:pt x="186" y="165"/>
                  <a:pt x="186" y="165"/>
                </a:cubicBezTo>
                <a:lnTo>
                  <a:pt x="165" y="186"/>
                </a:lnTo>
                <a:close/>
                <a:moveTo>
                  <a:pt x="60" y="157"/>
                </a:moveTo>
                <a:cubicBezTo>
                  <a:pt x="53" y="157"/>
                  <a:pt x="47" y="154"/>
                  <a:pt x="42" y="149"/>
                </a:cubicBezTo>
                <a:cubicBezTo>
                  <a:pt x="38" y="145"/>
                  <a:pt x="35" y="138"/>
                  <a:pt x="35" y="132"/>
                </a:cubicBezTo>
                <a:cubicBezTo>
                  <a:pt x="35" y="130"/>
                  <a:pt x="34" y="129"/>
                  <a:pt x="32" y="129"/>
                </a:cubicBezTo>
                <a:cubicBezTo>
                  <a:pt x="32" y="129"/>
                  <a:pt x="32" y="129"/>
                  <a:pt x="32" y="129"/>
                </a:cubicBezTo>
                <a:cubicBezTo>
                  <a:pt x="31" y="129"/>
                  <a:pt x="30" y="130"/>
                  <a:pt x="30" y="132"/>
                </a:cubicBezTo>
                <a:cubicBezTo>
                  <a:pt x="30" y="140"/>
                  <a:pt x="33" y="147"/>
                  <a:pt x="39" y="153"/>
                </a:cubicBezTo>
                <a:cubicBezTo>
                  <a:pt x="45" y="158"/>
                  <a:pt x="52" y="162"/>
                  <a:pt x="60" y="162"/>
                </a:cubicBezTo>
                <a:cubicBezTo>
                  <a:pt x="60" y="162"/>
                  <a:pt x="60" y="162"/>
                  <a:pt x="60" y="162"/>
                </a:cubicBezTo>
                <a:cubicBezTo>
                  <a:pt x="61" y="162"/>
                  <a:pt x="62" y="161"/>
                  <a:pt x="63" y="160"/>
                </a:cubicBezTo>
                <a:cubicBezTo>
                  <a:pt x="63" y="158"/>
                  <a:pt x="62" y="157"/>
                  <a:pt x="60" y="15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3" name="CuadroTexto 37">
            <a:extLst>
              <a:ext uri="{FF2B5EF4-FFF2-40B4-BE49-F238E27FC236}">
                <a16:creationId xmlns:a16="http://schemas.microsoft.com/office/drawing/2014/main" id="{8199BC7C-4462-4C31-AB75-2A30ABF5A97E}"/>
              </a:ext>
            </a:extLst>
          </p:cNvPr>
          <p:cNvSpPr txBox="1"/>
          <p:nvPr/>
        </p:nvSpPr>
        <p:spPr>
          <a:xfrm>
            <a:off x="1470579" y="4238550"/>
            <a:ext cx="1330169" cy="400110"/>
          </a:xfrm>
          <a:prstGeom prst="rect">
            <a:avLst/>
          </a:prstGeom>
          <a:noFill/>
        </p:spPr>
        <p:txBody>
          <a:bodyPr wrap="square" rtlCol="0">
            <a:spAutoFit/>
          </a:bodyPr>
          <a:lstStyle/>
          <a:p>
            <a:pPr algn="r"/>
            <a:r>
              <a:rPr lang="es-ES" sz="2000" dirty="0">
                <a:latin typeface="Arial" panose="020B0604020202020204" pitchFamily="34" charset="0"/>
                <a:cs typeface="Arial" panose="020B0604020202020204" pitchFamily="34" charset="0"/>
              </a:rPr>
              <a:t>Big data</a:t>
            </a:r>
          </a:p>
        </p:txBody>
      </p:sp>
      <p:sp>
        <p:nvSpPr>
          <p:cNvPr id="34" name="CuadroTexto 38">
            <a:extLst>
              <a:ext uri="{FF2B5EF4-FFF2-40B4-BE49-F238E27FC236}">
                <a16:creationId xmlns:a16="http://schemas.microsoft.com/office/drawing/2014/main" id="{9469E946-29F7-4239-9754-7C8F595754C3}"/>
              </a:ext>
            </a:extLst>
          </p:cNvPr>
          <p:cNvSpPr txBox="1"/>
          <p:nvPr/>
        </p:nvSpPr>
        <p:spPr>
          <a:xfrm>
            <a:off x="1571331" y="5377466"/>
            <a:ext cx="1195728" cy="400110"/>
          </a:xfrm>
          <a:prstGeom prst="rect">
            <a:avLst/>
          </a:prstGeom>
          <a:noFill/>
        </p:spPr>
        <p:txBody>
          <a:bodyPr wrap="square" rtlCol="0">
            <a:spAutoFit/>
          </a:bodyPr>
          <a:lstStyle/>
          <a:p>
            <a:pPr algn="r"/>
            <a:r>
              <a:rPr lang="es-ES" sz="2000" dirty="0">
                <a:latin typeface="Arial" panose="020B0604020202020204" pitchFamily="34" charset="0"/>
                <a:cs typeface="Arial" panose="020B0604020202020204" pitchFamily="34" charset="0"/>
              </a:rPr>
              <a:t>Mobile</a:t>
            </a:r>
          </a:p>
        </p:txBody>
      </p:sp>
      <p:sp>
        <p:nvSpPr>
          <p:cNvPr id="35" name="CuadroTexto 39">
            <a:extLst>
              <a:ext uri="{FF2B5EF4-FFF2-40B4-BE49-F238E27FC236}">
                <a16:creationId xmlns:a16="http://schemas.microsoft.com/office/drawing/2014/main" id="{843EE6B0-0703-4A8B-B4F9-CD0BA0D5A6F5}"/>
              </a:ext>
            </a:extLst>
          </p:cNvPr>
          <p:cNvSpPr txBox="1"/>
          <p:nvPr/>
        </p:nvSpPr>
        <p:spPr>
          <a:xfrm>
            <a:off x="9005132" y="2902338"/>
            <a:ext cx="3570688" cy="400110"/>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Artificial </a:t>
            </a:r>
            <a:r>
              <a:rPr lang="es-ES" sz="2000" dirty="0" err="1">
                <a:latin typeface="Arial" panose="020B0604020202020204" pitchFamily="34" charset="0"/>
                <a:cs typeface="Arial" panose="020B0604020202020204" pitchFamily="34" charset="0"/>
              </a:rPr>
              <a:t>Intelligence</a:t>
            </a:r>
            <a:r>
              <a:rPr lang="es-ES" sz="2000" dirty="0">
                <a:latin typeface="Arial" panose="020B0604020202020204" pitchFamily="34" charset="0"/>
                <a:cs typeface="Arial" panose="020B0604020202020204" pitchFamily="34" charset="0"/>
              </a:rPr>
              <a:t> (AI)</a:t>
            </a:r>
          </a:p>
        </p:txBody>
      </p:sp>
      <p:sp>
        <p:nvSpPr>
          <p:cNvPr id="36" name="CuadroTexto 40">
            <a:extLst>
              <a:ext uri="{FF2B5EF4-FFF2-40B4-BE49-F238E27FC236}">
                <a16:creationId xmlns:a16="http://schemas.microsoft.com/office/drawing/2014/main" id="{E9BEC5C6-B618-4FCA-9303-DF0BF848BD41}"/>
              </a:ext>
            </a:extLst>
          </p:cNvPr>
          <p:cNvSpPr txBox="1"/>
          <p:nvPr/>
        </p:nvSpPr>
        <p:spPr>
          <a:xfrm>
            <a:off x="9048484" y="4198563"/>
            <a:ext cx="1945399" cy="400110"/>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Social media</a:t>
            </a:r>
          </a:p>
        </p:txBody>
      </p:sp>
      <p:sp>
        <p:nvSpPr>
          <p:cNvPr id="37" name="CuadroTexto 41">
            <a:extLst>
              <a:ext uri="{FF2B5EF4-FFF2-40B4-BE49-F238E27FC236}">
                <a16:creationId xmlns:a16="http://schemas.microsoft.com/office/drawing/2014/main" id="{8C21E1C3-70D9-4B91-8AC0-E91DC4CF0A26}"/>
              </a:ext>
            </a:extLst>
          </p:cNvPr>
          <p:cNvSpPr txBox="1"/>
          <p:nvPr/>
        </p:nvSpPr>
        <p:spPr>
          <a:xfrm>
            <a:off x="9110719" y="5301072"/>
            <a:ext cx="2850160"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Enabling technologies (e.g., 5G, Blockchain) accelerate digitization</a:t>
            </a:r>
          </a:p>
        </p:txBody>
      </p:sp>
      <p:sp>
        <p:nvSpPr>
          <p:cNvPr id="38" name="CuadroTexto 39">
            <a:extLst>
              <a:ext uri="{FF2B5EF4-FFF2-40B4-BE49-F238E27FC236}">
                <a16:creationId xmlns:a16="http://schemas.microsoft.com/office/drawing/2014/main" id="{73BA7D37-E3A3-4E90-9FB6-993FAECA446B}"/>
              </a:ext>
            </a:extLst>
          </p:cNvPr>
          <p:cNvSpPr txBox="1"/>
          <p:nvPr/>
        </p:nvSpPr>
        <p:spPr>
          <a:xfrm>
            <a:off x="711647" y="2979880"/>
            <a:ext cx="2117297" cy="400110"/>
          </a:xfrm>
          <a:prstGeom prst="rect">
            <a:avLst/>
          </a:prstGeom>
          <a:noFill/>
        </p:spPr>
        <p:txBody>
          <a:bodyPr wrap="square" rtlCol="0">
            <a:spAutoFit/>
          </a:bodyPr>
          <a:lstStyle/>
          <a:p>
            <a:pPr algn="r"/>
            <a:r>
              <a:rPr lang="es-ES" sz="2000" dirty="0">
                <a:latin typeface="Arial" panose="020B0604020202020204" pitchFamily="34" charset="0"/>
                <a:cs typeface="Arial" panose="020B0604020202020204" pitchFamily="34" charset="0"/>
              </a:rPr>
              <a:t>Cloud </a:t>
            </a:r>
            <a:r>
              <a:rPr lang="es-ES" sz="2000" dirty="0" err="1">
                <a:latin typeface="Arial" panose="020B0604020202020204" pitchFamily="34" charset="0"/>
                <a:cs typeface="Arial" panose="020B0604020202020204" pitchFamily="34" charset="0"/>
              </a:rPr>
              <a:t>computing</a:t>
            </a:r>
            <a:r>
              <a:rPr lang="es-ES" sz="2000" dirty="0">
                <a:latin typeface="Arial" panose="020B0604020202020204" pitchFamily="34" charset="0"/>
                <a:cs typeface="Arial" panose="020B0604020202020204" pitchFamily="34" charset="0"/>
              </a:rPr>
              <a:t> </a:t>
            </a:r>
          </a:p>
        </p:txBody>
      </p:sp>
      <p:pic>
        <p:nvPicPr>
          <p:cNvPr id="40" name="Imagen 61">
            <a:extLst>
              <a:ext uri="{FF2B5EF4-FFF2-40B4-BE49-F238E27FC236}">
                <a16:creationId xmlns:a16="http://schemas.microsoft.com/office/drawing/2014/main" id="{FB61D96A-ABB4-4F69-B0C3-158408DEF9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6458" y="2941051"/>
            <a:ext cx="540000" cy="540000"/>
          </a:xfrm>
          <a:prstGeom prst="rect">
            <a:avLst/>
          </a:prstGeom>
        </p:spPr>
      </p:pic>
      <p:pic>
        <p:nvPicPr>
          <p:cNvPr id="41" name="Imagen 29">
            <a:extLst>
              <a:ext uri="{FF2B5EF4-FFF2-40B4-BE49-F238E27FC236}">
                <a16:creationId xmlns:a16="http://schemas.microsoft.com/office/drawing/2014/main" id="{F2627E0D-C413-4200-AD80-F042E0E1EC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9045" y="4146622"/>
            <a:ext cx="540000" cy="540000"/>
          </a:xfrm>
          <a:prstGeom prst="rect">
            <a:avLst/>
          </a:prstGeom>
        </p:spPr>
      </p:pic>
      <p:sp>
        <p:nvSpPr>
          <p:cNvPr id="42" name="Oval 15">
            <a:extLst>
              <a:ext uri="{FF2B5EF4-FFF2-40B4-BE49-F238E27FC236}">
                <a16:creationId xmlns:a16="http://schemas.microsoft.com/office/drawing/2014/main" id="{49FC95E9-FDC7-4480-A9FA-EBA779AF7860}"/>
              </a:ext>
            </a:extLst>
          </p:cNvPr>
          <p:cNvSpPr/>
          <p:nvPr/>
        </p:nvSpPr>
        <p:spPr>
          <a:xfrm>
            <a:off x="7959375" y="2701865"/>
            <a:ext cx="991408" cy="994353"/>
          </a:xfrm>
          <a:prstGeom prst="ellipse">
            <a:avLst/>
          </a:prstGeom>
          <a:ln>
            <a:noFill/>
          </a:ln>
          <a:effectLst/>
        </p:spPr>
        <p:style>
          <a:lnRef idx="1">
            <a:schemeClr val="accent1"/>
          </a:lnRef>
          <a:fillRef idx="1001">
            <a:schemeClr val="dk2"/>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Freeform 8">
            <a:extLst>
              <a:ext uri="{FF2B5EF4-FFF2-40B4-BE49-F238E27FC236}">
                <a16:creationId xmlns:a16="http://schemas.microsoft.com/office/drawing/2014/main" id="{E73695B5-8AC2-4EFB-9EF0-EC15D9F9529D}"/>
              </a:ext>
            </a:extLst>
          </p:cNvPr>
          <p:cNvSpPr>
            <a:spLocks noEditPoints="1"/>
          </p:cNvSpPr>
          <p:nvPr/>
        </p:nvSpPr>
        <p:spPr bwMode="auto">
          <a:xfrm>
            <a:off x="8222511" y="2921593"/>
            <a:ext cx="503719" cy="564635"/>
          </a:xfrm>
          <a:custGeom>
            <a:avLst/>
            <a:gdLst>
              <a:gd name="T0" fmla="*/ 99 w 206"/>
              <a:gd name="T1" fmla="*/ 210 h 238"/>
              <a:gd name="T2" fmla="*/ 74 w 206"/>
              <a:gd name="T3" fmla="*/ 210 h 238"/>
              <a:gd name="T4" fmla="*/ 86 w 206"/>
              <a:gd name="T5" fmla="*/ 203 h 238"/>
              <a:gd name="T6" fmla="*/ 86 w 206"/>
              <a:gd name="T7" fmla="*/ 218 h 238"/>
              <a:gd name="T8" fmla="*/ 86 w 206"/>
              <a:gd name="T9" fmla="*/ 203 h 238"/>
              <a:gd name="T10" fmla="*/ 203 w 206"/>
              <a:gd name="T11" fmla="*/ 180 h 238"/>
              <a:gd name="T12" fmla="*/ 196 w 206"/>
              <a:gd name="T13" fmla="*/ 147 h 238"/>
              <a:gd name="T14" fmla="*/ 176 w 206"/>
              <a:gd name="T15" fmla="*/ 116 h 238"/>
              <a:gd name="T16" fmla="*/ 172 w 206"/>
              <a:gd name="T17" fmla="*/ 14 h 238"/>
              <a:gd name="T18" fmla="*/ 14 w 206"/>
              <a:gd name="T19" fmla="*/ 0 h 238"/>
              <a:gd name="T20" fmla="*/ 0 w 206"/>
              <a:gd name="T21" fmla="*/ 219 h 238"/>
              <a:gd name="T22" fmla="*/ 146 w 206"/>
              <a:gd name="T23" fmla="*/ 233 h 238"/>
              <a:gd name="T24" fmla="*/ 151 w 206"/>
              <a:gd name="T25" fmla="*/ 238 h 238"/>
              <a:gd name="T26" fmla="*/ 153 w 206"/>
              <a:gd name="T27" fmla="*/ 235 h 238"/>
              <a:gd name="T28" fmla="*/ 98 w 206"/>
              <a:gd name="T29" fmla="*/ 182 h 238"/>
              <a:gd name="T30" fmla="*/ 87 w 206"/>
              <a:gd name="T31" fmla="*/ 164 h 238"/>
              <a:gd name="T32" fmla="*/ 98 w 206"/>
              <a:gd name="T33" fmla="*/ 165 h 238"/>
              <a:gd name="T34" fmla="*/ 119 w 206"/>
              <a:gd name="T35" fmla="*/ 180 h 238"/>
              <a:gd name="T36" fmla="*/ 123 w 206"/>
              <a:gd name="T37" fmla="*/ 168 h 238"/>
              <a:gd name="T38" fmla="*/ 97 w 206"/>
              <a:gd name="T39" fmla="*/ 94 h 238"/>
              <a:gd name="T40" fmla="*/ 108 w 206"/>
              <a:gd name="T41" fmla="*/ 99 h 238"/>
              <a:gd name="T42" fmla="*/ 125 w 206"/>
              <a:gd name="T43" fmla="*/ 136 h 238"/>
              <a:gd name="T44" fmla="*/ 130 w 206"/>
              <a:gd name="T45" fmla="*/ 135 h 238"/>
              <a:gd name="T46" fmla="*/ 146 w 206"/>
              <a:gd name="T47" fmla="*/ 128 h 238"/>
              <a:gd name="T48" fmla="*/ 157 w 206"/>
              <a:gd name="T49" fmla="*/ 122 h 238"/>
              <a:gd name="T50" fmla="*/ 167 w 206"/>
              <a:gd name="T51" fmla="*/ 125 h 238"/>
              <a:gd name="T52" fmla="*/ 176 w 206"/>
              <a:gd name="T53" fmla="*/ 120 h 238"/>
              <a:gd name="T54" fmla="*/ 192 w 206"/>
              <a:gd name="T55" fmla="*/ 148 h 238"/>
              <a:gd name="T56" fmla="*/ 198 w 206"/>
              <a:gd name="T57" fmla="*/ 180 h 238"/>
              <a:gd name="T58" fmla="*/ 204 w 206"/>
              <a:gd name="T59" fmla="*/ 208 h 238"/>
              <a:gd name="T60" fmla="*/ 151 w 206"/>
              <a:gd name="T61" fmla="*/ 119 h 238"/>
              <a:gd name="T62" fmla="*/ 130 w 206"/>
              <a:gd name="T63" fmla="*/ 126 h 238"/>
              <a:gd name="T64" fmla="*/ 113 w 206"/>
              <a:gd name="T65" fmla="*/ 98 h 238"/>
              <a:gd name="T66" fmla="*/ 95 w 206"/>
              <a:gd name="T67" fmla="*/ 89 h 238"/>
              <a:gd name="T68" fmla="*/ 119 w 206"/>
              <a:gd name="T69" fmla="*/ 169 h 238"/>
              <a:gd name="T70" fmla="*/ 100 w 206"/>
              <a:gd name="T71" fmla="*/ 162 h 238"/>
              <a:gd name="T72" fmla="*/ 83 w 206"/>
              <a:gd name="T73" fmla="*/ 161 h 238"/>
              <a:gd name="T74" fmla="*/ 95 w 206"/>
              <a:gd name="T75" fmla="*/ 186 h 238"/>
              <a:gd name="T76" fmla="*/ 21 w 206"/>
              <a:gd name="T77" fmla="*/ 188 h 238"/>
              <a:gd name="T78" fmla="*/ 151 w 206"/>
              <a:gd name="T79" fmla="*/ 22 h 238"/>
              <a:gd name="T80" fmla="*/ 167 w 206"/>
              <a:gd name="T81" fmla="*/ 119 h 238"/>
              <a:gd name="T82" fmla="*/ 157 w 206"/>
              <a:gd name="T83" fmla="*/ 117 h 238"/>
              <a:gd name="T84" fmla="*/ 155 w 206"/>
              <a:gd name="T85" fmla="*/ 20 h 238"/>
              <a:gd name="T86" fmla="*/ 19 w 206"/>
              <a:gd name="T87" fmla="*/ 18 h 238"/>
              <a:gd name="T88" fmla="*/ 17 w 206"/>
              <a:gd name="T89" fmla="*/ 190 h 238"/>
              <a:gd name="T90" fmla="*/ 103 w 206"/>
              <a:gd name="T91" fmla="*/ 192 h 238"/>
              <a:gd name="T92" fmla="*/ 144 w 206"/>
              <a:gd name="T93" fmla="*/ 228 h 238"/>
              <a:gd name="T94" fmla="*/ 5 w 206"/>
              <a:gd name="T95" fmla="*/ 219 h 238"/>
              <a:gd name="T96" fmla="*/ 14 w 206"/>
              <a:gd name="T97" fmla="*/ 5 h 238"/>
              <a:gd name="T98" fmla="*/ 167 w 206"/>
              <a:gd name="T99" fmla="*/ 1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6" h="238">
                <a:moveTo>
                  <a:pt x="86" y="223"/>
                </a:moveTo>
                <a:cubicBezTo>
                  <a:pt x="93" y="223"/>
                  <a:pt x="99" y="217"/>
                  <a:pt x="99" y="210"/>
                </a:cubicBezTo>
                <a:cubicBezTo>
                  <a:pt x="99" y="203"/>
                  <a:pt x="93" y="198"/>
                  <a:pt x="86" y="198"/>
                </a:cubicBezTo>
                <a:cubicBezTo>
                  <a:pt x="79" y="198"/>
                  <a:pt x="74" y="204"/>
                  <a:pt x="74" y="210"/>
                </a:cubicBezTo>
                <a:cubicBezTo>
                  <a:pt x="74" y="217"/>
                  <a:pt x="79" y="223"/>
                  <a:pt x="86" y="223"/>
                </a:cubicBezTo>
                <a:close/>
                <a:moveTo>
                  <a:pt x="86" y="203"/>
                </a:moveTo>
                <a:cubicBezTo>
                  <a:pt x="91" y="203"/>
                  <a:pt x="94" y="206"/>
                  <a:pt x="94" y="210"/>
                </a:cubicBezTo>
                <a:cubicBezTo>
                  <a:pt x="94" y="214"/>
                  <a:pt x="91" y="218"/>
                  <a:pt x="86" y="218"/>
                </a:cubicBezTo>
                <a:cubicBezTo>
                  <a:pt x="81" y="218"/>
                  <a:pt x="79" y="214"/>
                  <a:pt x="79" y="210"/>
                </a:cubicBezTo>
                <a:cubicBezTo>
                  <a:pt x="79" y="206"/>
                  <a:pt x="81" y="203"/>
                  <a:pt x="86" y="203"/>
                </a:cubicBezTo>
                <a:close/>
                <a:moveTo>
                  <a:pt x="205" y="205"/>
                </a:moveTo>
                <a:cubicBezTo>
                  <a:pt x="202" y="197"/>
                  <a:pt x="202" y="188"/>
                  <a:pt x="203" y="180"/>
                </a:cubicBezTo>
                <a:cubicBezTo>
                  <a:pt x="203" y="174"/>
                  <a:pt x="204" y="169"/>
                  <a:pt x="202" y="165"/>
                </a:cubicBezTo>
                <a:cubicBezTo>
                  <a:pt x="200" y="162"/>
                  <a:pt x="198" y="154"/>
                  <a:pt x="196" y="147"/>
                </a:cubicBezTo>
                <a:cubicBezTo>
                  <a:pt x="194" y="138"/>
                  <a:pt x="192" y="130"/>
                  <a:pt x="190" y="126"/>
                </a:cubicBezTo>
                <a:cubicBezTo>
                  <a:pt x="187" y="120"/>
                  <a:pt x="182" y="116"/>
                  <a:pt x="176" y="116"/>
                </a:cubicBezTo>
                <a:cubicBezTo>
                  <a:pt x="175" y="115"/>
                  <a:pt x="173" y="116"/>
                  <a:pt x="172" y="116"/>
                </a:cubicBezTo>
                <a:cubicBezTo>
                  <a:pt x="172" y="14"/>
                  <a:pt x="172" y="14"/>
                  <a:pt x="172" y="14"/>
                </a:cubicBezTo>
                <a:cubicBezTo>
                  <a:pt x="172" y="5"/>
                  <a:pt x="164" y="0"/>
                  <a:pt x="158" y="0"/>
                </a:cubicBezTo>
                <a:cubicBezTo>
                  <a:pt x="14" y="0"/>
                  <a:pt x="14" y="0"/>
                  <a:pt x="14" y="0"/>
                </a:cubicBezTo>
                <a:cubicBezTo>
                  <a:pt x="8" y="0"/>
                  <a:pt x="0" y="5"/>
                  <a:pt x="0" y="14"/>
                </a:cubicBezTo>
                <a:cubicBezTo>
                  <a:pt x="0" y="219"/>
                  <a:pt x="0" y="219"/>
                  <a:pt x="0" y="219"/>
                </a:cubicBezTo>
                <a:cubicBezTo>
                  <a:pt x="0" y="227"/>
                  <a:pt x="8" y="233"/>
                  <a:pt x="14" y="233"/>
                </a:cubicBezTo>
                <a:cubicBezTo>
                  <a:pt x="146" y="233"/>
                  <a:pt x="146" y="233"/>
                  <a:pt x="146" y="233"/>
                </a:cubicBezTo>
                <a:cubicBezTo>
                  <a:pt x="147" y="234"/>
                  <a:pt x="148" y="235"/>
                  <a:pt x="149" y="237"/>
                </a:cubicBezTo>
                <a:cubicBezTo>
                  <a:pt x="149" y="238"/>
                  <a:pt x="150" y="238"/>
                  <a:pt x="151" y="238"/>
                </a:cubicBezTo>
                <a:cubicBezTo>
                  <a:pt x="151" y="238"/>
                  <a:pt x="152" y="238"/>
                  <a:pt x="152" y="238"/>
                </a:cubicBezTo>
                <a:cubicBezTo>
                  <a:pt x="153" y="238"/>
                  <a:pt x="154" y="236"/>
                  <a:pt x="153" y="235"/>
                </a:cubicBezTo>
                <a:cubicBezTo>
                  <a:pt x="147" y="221"/>
                  <a:pt x="136" y="209"/>
                  <a:pt x="129" y="207"/>
                </a:cubicBezTo>
                <a:cubicBezTo>
                  <a:pt x="125" y="205"/>
                  <a:pt x="108" y="191"/>
                  <a:pt x="98" y="182"/>
                </a:cubicBezTo>
                <a:cubicBezTo>
                  <a:pt x="93" y="178"/>
                  <a:pt x="90" y="175"/>
                  <a:pt x="88" y="173"/>
                </a:cubicBezTo>
                <a:cubicBezTo>
                  <a:pt x="84" y="170"/>
                  <a:pt x="85" y="166"/>
                  <a:pt x="87" y="164"/>
                </a:cubicBezTo>
                <a:cubicBezTo>
                  <a:pt x="87" y="163"/>
                  <a:pt x="90" y="160"/>
                  <a:pt x="94" y="163"/>
                </a:cubicBezTo>
                <a:cubicBezTo>
                  <a:pt x="95" y="163"/>
                  <a:pt x="96" y="164"/>
                  <a:pt x="98" y="165"/>
                </a:cubicBezTo>
                <a:cubicBezTo>
                  <a:pt x="103" y="169"/>
                  <a:pt x="111" y="175"/>
                  <a:pt x="115" y="179"/>
                </a:cubicBezTo>
                <a:cubicBezTo>
                  <a:pt x="117" y="181"/>
                  <a:pt x="119" y="180"/>
                  <a:pt x="119" y="180"/>
                </a:cubicBezTo>
                <a:cubicBezTo>
                  <a:pt x="122" y="179"/>
                  <a:pt x="123" y="173"/>
                  <a:pt x="123" y="169"/>
                </a:cubicBezTo>
                <a:cubicBezTo>
                  <a:pt x="123" y="169"/>
                  <a:pt x="123" y="168"/>
                  <a:pt x="123" y="168"/>
                </a:cubicBezTo>
                <a:cubicBezTo>
                  <a:pt x="94" y="107"/>
                  <a:pt x="94" y="107"/>
                  <a:pt x="94" y="107"/>
                </a:cubicBezTo>
                <a:cubicBezTo>
                  <a:pt x="92" y="101"/>
                  <a:pt x="93" y="96"/>
                  <a:pt x="97" y="94"/>
                </a:cubicBezTo>
                <a:cubicBezTo>
                  <a:pt x="99" y="93"/>
                  <a:pt x="102" y="93"/>
                  <a:pt x="104" y="94"/>
                </a:cubicBezTo>
                <a:cubicBezTo>
                  <a:pt x="106" y="95"/>
                  <a:pt x="108" y="97"/>
                  <a:pt x="108" y="99"/>
                </a:cubicBezTo>
                <a:cubicBezTo>
                  <a:pt x="108" y="100"/>
                  <a:pt x="108" y="100"/>
                  <a:pt x="108" y="100"/>
                </a:cubicBezTo>
                <a:cubicBezTo>
                  <a:pt x="125" y="136"/>
                  <a:pt x="125" y="136"/>
                  <a:pt x="125" y="136"/>
                </a:cubicBezTo>
                <a:cubicBezTo>
                  <a:pt x="126" y="137"/>
                  <a:pt x="127" y="137"/>
                  <a:pt x="128" y="137"/>
                </a:cubicBezTo>
                <a:cubicBezTo>
                  <a:pt x="129" y="137"/>
                  <a:pt x="130" y="136"/>
                  <a:pt x="130" y="135"/>
                </a:cubicBezTo>
                <a:cubicBezTo>
                  <a:pt x="130" y="133"/>
                  <a:pt x="130" y="131"/>
                  <a:pt x="132" y="130"/>
                </a:cubicBezTo>
                <a:cubicBezTo>
                  <a:pt x="136" y="127"/>
                  <a:pt x="141" y="127"/>
                  <a:pt x="146" y="128"/>
                </a:cubicBezTo>
                <a:cubicBezTo>
                  <a:pt x="147" y="129"/>
                  <a:pt x="148" y="129"/>
                  <a:pt x="149" y="127"/>
                </a:cubicBezTo>
                <a:cubicBezTo>
                  <a:pt x="150" y="124"/>
                  <a:pt x="154" y="122"/>
                  <a:pt x="157" y="122"/>
                </a:cubicBezTo>
                <a:cubicBezTo>
                  <a:pt x="161" y="122"/>
                  <a:pt x="164" y="122"/>
                  <a:pt x="165" y="124"/>
                </a:cubicBezTo>
                <a:cubicBezTo>
                  <a:pt x="166" y="125"/>
                  <a:pt x="166" y="125"/>
                  <a:pt x="167" y="125"/>
                </a:cubicBezTo>
                <a:cubicBezTo>
                  <a:pt x="168" y="125"/>
                  <a:pt x="169" y="125"/>
                  <a:pt x="169" y="124"/>
                </a:cubicBezTo>
                <a:cubicBezTo>
                  <a:pt x="170" y="122"/>
                  <a:pt x="173" y="120"/>
                  <a:pt x="176" y="120"/>
                </a:cubicBezTo>
                <a:cubicBezTo>
                  <a:pt x="178" y="120"/>
                  <a:pt x="183" y="121"/>
                  <a:pt x="186" y="128"/>
                </a:cubicBezTo>
                <a:cubicBezTo>
                  <a:pt x="188" y="132"/>
                  <a:pt x="190" y="140"/>
                  <a:pt x="192" y="148"/>
                </a:cubicBezTo>
                <a:cubicBezTo>
                  <a:pt x="194" y="156"/>
                  <a:pt x="196" y="164"/>
                  <a:pt x="198" y="167"/>
                </a:cubicBezTo>
                <a:cubicBezTo>
                  <a:pt x="199" y="170"/>
                  <a:pt x="199" y="175"/>
                  <a:pt x="198" y="180"/>
                </a:cubicBezTo>
                <a:cubicBezTo>
                  <a:pt x="198" y="188"/>
                  <a:pt x="197" y="198"/>
                  <a:pt x="201" y="207"/>
                </a:cubicBezTo>
                <a:cubicBezTo>
                  <a:pt x="202" y="208"/>
                  <a:pt x="203" y="208"/>
                  <a:pt x="204" y="208"/>
                </a:cubicBezTo>
                <a:cubicBezTo>
                  <a:pt x="205" y="207"/>
                  <a:pt x="206" y="206"/>
                  <a:pt x="205" y="205"/>
                </a:cubicBezTo>
                <a:close/>
                <a:moveTo>
                  <a:pt x="151" y="119"/>
                </a:moveTo>
                <a:cubicBezTo>
                  <a:pt x="149" y="120"/>
                  <a:pt x="147" y="122"/>
                  <a:pt x="145" y="124"/>
                </a:cubicBezTo>
                <a:cubicBezTo>
                  <a:pt x="140" y="122"/>
                  <a:pt x="134" y="123"/>
                  <a:pt x="130" y="126"/>
                </a:cubicBezTo>
                <a:cubicBezTo>
                  <a:pt x="129" y="127"/>
                  <a:pt x="128" y="127"/>
                  <a:pt x="127" y="128"/>
                </a:cubicBezTo>
                <a:cubicBezTo>
                  <a:pt x="113" y="98"/>
                  <a:pt x="113" y="98"/>
                  <a:pt x="113" y="98"/>
                </a:cubicBezTo>
                <a:cubicBezTo>
                  <a:pt x="112" y="94"/>
                  <a:pt x="109" y="91"/>
                  <a:pt x="106" y="89"/>
                </a:cubicBezTo>
                <a:cubicBezTo>
                  <a:pt x="102" y="88"/>
                  <a:pt x="99" y="88"/>
                  <a:pt x="95" y="89"/>
                </a:cubicBezTo>
                <a:cubicBezTo>
                  <a:pt x="89" y="92"/>
                  <a:pt x="86" y="101"/>
                  <a:pt x="90" y="109"/>
                </a:cubicBezTo>
                <a:cubicBezTo>
                  <a:pt x="119" y="169"/>
                  <a:pt x="119" y="169"/>
                  <a:pt x="119" y="169"/>
                </a:cubicBezTo>
                <a:cubicBezTo>
                  <a:pt x="119" y="172"/>
                  <a:pt x="118" y="174"/>
                  <a:pt x="118" y="175"/>
                </a:cubicBezTo>
                <a:cubicBezTo>
                  <a:pt x="113" y="171"/>
                  <a:pt x="106" y="166"/>
                  <a:pt x="100" y="162"/>
                </a:cubicBezTo>
                <a:cubicBezTo>
                  <a:pt x="99" y="161"/>
                  <a:pt x="98" y="160"/>
                  <a:pt x="97" y="159"/>
                </a:cubicBezTo>
                <a:cubicBezTo>
                  <a:pt x="92" y="156"/>
                  <a:pt x="87" y="157"/>
                  <a:pt x="83" y="161"/>
                </a:cubicBezTo>
                <a:cubicBezTo>
                  <a:pt x="80" y="166"/>
                  <a:pt x="79" y="173"/>
                  <a:pt x="85" y="177"/>
                </a:cubicBezTo>
                <a:cubicBezTo>
                  <a:pt x="87" y="178"/>
                  <a:pt x="91" y="182"/>
                  <a:pt x="95" y="186"/>
                </a:cubicBezTo>
                <a:cubicBezTo>
                  <a:pt x="96" y="186"/>
                  <a:pt x="97" y="187"/>
                  <a:pt x="98" y="188"/>
                </a:cubicBezTo>
                <a:cubicBezTo>
                  <a:pt x="21" y="188"/>
                  <a:pt x="21" y="188"/>
                  <a:pt x="21" y="188"/>
                </a:cubicBezTo>
                <a:cubicBezTo>
                  <a:pt x="21" y="22"/>
                  <a:pt x="21" y="22"/>
                  <a:pt x="21" y="22"/>
                </a:cubicBezTo>
                <a:cubicBezTo>
                  <a:pt x="151" y="22"/>
                  <a:pt x="151" y="22"/>
                  <a:pt x="151" y="22"/>
                </a:cubicBezTo>
                <a:lnTo>
                  <a:pt x="151" y="119"/>
                </a:lnTo>
                <a:close/>
                <a:moveTo>
                  <a:pt x="167" y="119"/>
                </a:moveTo>
                <a:cubicBezTo>
                  <a:pt x="167" y="119"/>
                  <a:pt x="167" y="119"/>
                  <a:pt x="167" y="119"/>
                </a:cubicBezTo>
                <a:cubicBezTo>
                  <a:pt x="164" y="118"/>
                  <a:pt x="161" y="117"/>
                  <a:pt x="157" y="117"/>
                </a:cubicBezTo>
                <a:cubicBezTo>
                  <a:pt x="156" y="117"/>
                  <a:pt x="156" y="117"/>
                  <a:pt x="155" y="118"/>
                </a:cubicBezTo>
                <a:cubicBezTo>
                  <a:pt x="155" y="20"/>
                  <a:pt x="155" y="20"/>
                  <a:pt x="155" y="20"/>
                </a:cubicBezTo>
                <a:cubicBezTo>
                  <a:pt x="155" y="19"/>
                  <a:pt x="154" y="18"/>
                  <a:pt x="153" y="18"/>
                </a:cubicBezTo>
                <a:cubicBezTo>
                  <a:pt x="19" y="18"/>
                  <a:pt x="19" y="18"/>
                  <a:pt x="19" y="18"/>
                </a:cubicBezTo>
                <a:cubicBezTo>
                  <a:pt x="18" y="18"/>
                  <a:pt x="17" y="19"/>
                  <a:pt x="17" y="20"/>
                </a:cubicBezTo>
                <a:cubicBezTo>
                  <a:pt x="17" y="190"/>
                  <a:pt x="17" y="190"/>
                  <a:pt x="17" y="190"/>
                </a:cubicBezTo>
                <a:cubicBezTo>
                  <a:pt x="17" y="191"/>
                  <a:pt x="18" y="192"/>
                  <a:pt x="19" y="192"/>
                </a:cubicBezTo>
                <a:cubicBezTo>
                  <a:pt x="103" y="192"/>
                  <a:pt x="103" y="192"/>
                  <a:pt x="103" y="192"/>
                </a:cubicBezTo>
                <a:cubicBezTo>
                  <a:pt x="115" y="202"/>
                  <a:pt x="124" y="210"/>
                  <a:pt x="127" y="211"/>
                </a:cubicBezTo>
                <a:cubicBezTo>
                  <a:pt x="131" y="212"/>
                  <a:pt x="138" y="219"/>
                  <a:pt x="144" y="228"/>
                </a:cubicBezTo>
                <a:cubicBezTo>
                  <a:pt x="14" y="228"/>
                  <a:pt x="14" y="228"/>
                  <a:pt x="14" y="228"/>
                </a:cubicBezTo>
                <a:cubicBezTo>
                  <a:pt x="10" y="228"/>
                  <a:pt x="5" y="224"/>
                  <a:pt x="5" y="219"/>
                </a:cubicBezTo>
                <a:cubicBezTo>
                  <a:pt x="5" y="14"/>
                  <a:pt x="5" y="14"/>
                  <a:pt x="5" y="14"/>
                </a:cubicBezTo>
                <a:cubicBezTo>
                  <a:pt x="5" y="8"/>
                  <a:pt x="10" y="5"/>
                  <a:pt x="14" y="5"/>
                </a:cubicBezTo>
                <a:cubicBezTo>
                  <a:pt x="158" y="5"/>
                  <a:pt x="158" y="5"/>
                  <a:pt x="158" y="5"/>
                </a:cubicBezTo>
                <a:cubicBezTo>
                  <a:pt x="162" y="5"/>
                  <a:pt x="167" y="8"/>
                  <a:pt x="167" y="14"/>
                </a:cubicBezTo>
                <a:lnTo>
                  <a:pt x="167" y="1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9298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1" fill="hold" grpId="0" nodeType="afterEffect" p14:presetBounceEnd="66667">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14:bounceEnd="66667">
                                          <p:cBhvr additive="base">
                                            <p:cTn id="10" dur="900" fill="hold"/>
                                            <p:tgtEl>
                                              <p:spTgt spid="20"/>
                                            </p:tgtEl>
                                            <p:attrNameLst>
                                              <p:attrName>ppt_x</p:attrName>
                                            </p:attrNameLst>
                                          </p:cBhvr>
                                          <p:tavLst>
                                            <p:tav tm="0">
                                              <p:val>
                                                <p:strVal val="#ppt_x"/>
                                              </p:val>
                                            </p:tav>
                                            <p:tav tm="100000">
                                              <p:val>
                                                <p:strVal val="#ppt_x"/>
                                              </p:val>
                                            </p:tav>
                                          </p:tavLst>
                                        </p:anim>
                                        <p:anim calcmode="lin" valueType="num" p14:bounceEnd="66667">
                                          <p:cBhvr additive="base">
                                            <p:cTn id="11" dur="9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200"/>
                                            <p:tgtEl>
                                              <p:spTgt spid="23"/>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200"/>
                                            <p:tgtEl>
                                              <p:spTgt spid="25"/>
                                            </p:tgtEl>
                                          </p:cBhvr>
                                        </p:animEffect>
                                      </p:childTnLst>
                                    </p:cTn>
                                  </p:par>
                                  <p:par>
                                    <p:cTn id="28" presetID="10" presetClass="entr" presetSubtype="0" fill="hold" grpId="0" nodeType="withEffect">
                                      <p:stCondLst>
                                        <p:cond delay="1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200"/>
                                            <p:tgtEl>
                                              <p:spTgt spid="28"/>
                                            </p:tgtEl>
                                          </p:cBhvr>
                                        </p:animEffect>
                                      </p:childTnLst>
                                    </p:cTn>
                                  </p:par>
                                  <p:par>
                                    <p:cTn id="31" presetID="10" presetClass="entr" presetSubtype="0" fill="hold" grpId="0" nodeType="withEffect">
                                      <p:stCondLst>
                                        <p:cond delay="10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200"/>
                                            <p:tgtEl>
                                              <p:spTgt spid="31"/>
                                            </p:tgtEl>
                                          </p:cBhvr>
                                        </p:animEffect>
                                      </p:childTnLst>
                                    </p:cTn>
                                  </p:par>
                                  <p:par>
                                    <p:cTn id="34" presetID="10" presetClass="entr" presetSubtype="0" fill="hold" grpId="0" nodeType="withEffect">
                                      <p:stCondLst>
                                        <p:cond delay="10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right)">
                                          <p:cBhvr>
                                            <p:cTn id="41" dur="200"/>
                                            <p:tgtEl>
                                              <p:spTgt spid="24"/>
                                            </p:tgtEl>
                                          </p:cBhvr>
                                        </p:animEffect>
                                      </p:childTnLst>
                                    </p:cTn>
                                  </p:par>
                                  <p:par>
                                    <p:cTn id="42" presetID="10" presetClass="entr" presetSubtype="0" fill="hold" grpId="0" nodeType="withEffect">
                                      <p:stCondLst>
                                        <p:cond delay="1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200"/>
                                            <p:tgtEl>
                                              <p:spTgt spid="29"/>
                                            </p:tgtEl>
                                          </p:cBhvr>
                                        </p:animEffect>
                                      </p:childTnLst>
                                    </p:cTn>
                                  </p:par>
                                  <p:par>
                                    <p:cTn id="45" presetID="10" presetClass="entr" presetSubtype="0" fill="hold" grpId="0" nodeType="withEffect">
                                      <p:stCondLst>
                                        <p:cond delay="10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0"/>
                                            <p:tgtEl>
                                              <p:spTgt spid="30"/>
                                            </p:tgtEl>
                                          </p:cBhvr>
                                        </p:animEffect>
                                      </p:childTnLst>
                                    </p:cTn>
                                  </p:par>
                                  <p:par>
                                    <p:cTn id="48" presetID="10" presetClass="entr" presetSubtype="0" fill="hold" grpId="0" nodeType="withEffect">
                                      <p:stCondLst>
                                        <p:cond delay="10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200"/>
                                            <p:tgtEl>
                                              <p:spTgt spid="19"/>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200"/>
                                            <p:tgtEl>
                                              <p:spTgt spid="42"/>
                                            </p:tgtEl>
                                          </p:cBhvr>
                                        </p:animEffect>
                                      </p:childTnLst>
                                    </p:cTn>
                                  </p:par>
                                  <p:par>
                                    <p:cTn id="59" presetID="10" presetClass="entr" presetSubtype="0" fill="hold" grpId="0" nodeType="withEffect">
                                      <p:stCondLst>
                                        <p:cond delay="10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200"/>
                                            <p:tgtEl>
                                              <p:spTgt spid="43"/>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200"/>
                                            <p:tgtEl>
                                              <p:spTgt spid="22"/>
                                            </p:tgtEl>
                                          </p:cBhvr>
                                        </p:animEffect>
                                      </p:childTnLst>
                                    </p:cTn>
                                  </p:par>
                                  <p:par>
                                    <p:cTn id="70" presetID="10" presetClass="entr" presetSubtype="0" fill="hold" grpId="0" nodeType="withEffect">
                                      <p:stCondLst>
                                        <p:cond delay="1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200"/>
                                            <p:tgtEl>
                                              <p:spTgt spid="26"/>
                                            </p:tgtEl>
                                          </p:cBhvr>
                                        </p:animEffect>
                                      </p:childTnLst>
                                    </p:cTn>
                                  </p:par>
                                  <p:par>
                                    <p:cTn id="73" presetID="10" presetClass="entr" presetSubtype="0" fill="hold" grpId="0" nodeType="withEffect">
                                      <p:stCondLst>
                                        <p:cond delay="1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200"/>
                                            <p:tgtEl>
                                              <p:spTgt spid="21"/>
                                            </p:tgtEl>
                                          </p:cBhvr>
                                        </p:animEffect>
                                      </p:childTnLst>
                                    </p:cTn>
                                  </p:par>
                                  <p:par>
                                    <p:cTn id="81" presetID="10" presetClass="entr" presetSubtype="0" fill="hold" grpId="0" nodeType="withEffect">
                                      <p:stCondLst>
                                        <p:cond delay="10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200"/>
                                            <p:tgtEl>
                                              <p:spTgt spid="27"/>
                                            </p:tgtEl>
                                          </p:cBhvr>
                                        </p:animEffect>
                                      </p:childTnLst>
                                    </p:cTn>
                                  </p:par>
                                  <p:par>
                                    <p:cTn id="84" presetID="10" presetClass="entr" presetSubtype="0" fill="hold" grpId="0" nodeType="withEffect">
                                      <p:stCondLst>
                                        <p:cond delay="10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200"/>
                                            <p:tgtEl>
                                              <p:spTgt spid="32"/>
                                            </p:tgtEl>
                                          </p:cBhvr>
                                        </p:animEffect>
                                      </p:childTnLst>
                                    </p:cTn>
                                  </p:par>
                                  <p:par>
                                    <p:cTn id="87" presetID="10" presetClass="entr" presetSubtype="0" fill="hold" grpId="0" nodeType="withEffect">
                                      <p:stCondLst>
                                        <p:cond delay="10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42" grpId="0" animBg="1"/>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1"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900" fill="hold"/>
                                            <p:tgtEl>
                                              <p:spTgt spid="20"/>
                                            </p:tgtEl>
                                            <p:attrNameLst>
                                              <p:attrName>ppt_x</p:attrName>
                                            </p:attrNameLst>
                                          </p:cBhvr>
                                          <p:tavLst>
                                            <p:tav tm="0">
                                              <p:val>
                                                <p:strVal val="#ppt_x"/>
                                              </p:val>
                                            </p:tav>
                                            <p:tav tm="100000">
                                              <p:val>
                                                <p:strVal val="#ppt_x"/>
                                              </p:val>
                                            </p:tav>
                                          </p:tavLst>
                                        </p:anim>
                                        <p:anim calcmode="lin" valueType="num">
                                          <p:cBhvr additive="base">
                                            <p:cTn id="11" dur="9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200"/>
                                            <p:tgtEl>
                                              <p:spTgt spid="23"/>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200"/>
                                            <p:tgtEl>
                                              <p:spTgt spid="25"/>
                                            </p:tgtEl>
                                          </p:cBhvr>
                                        </p:animEffect>
                                      </p:childTnLst>
                                    </p:cTn>
                                  </p:par>
                                  <p:par>
                                    <p:cTn id="28" presetID="10" presetClass="entr" presetSubtype="0" fill="hold" grpId="0" nodeType="withEffect">
                                      <p:stCondLst>
                                        <p:cond delay="1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200"/>
                                            <p:tgtEl>
                                              <p:spTgt spid="28"/>
                                            </p:tgtEl>
                                          </p:cBhvr>
                                        </p:animEffect>
                                      </p:childTnLst>
                                    </p:cTn>
                                  </p:par>
                                  <p:par>
                                    <p:cTn id="31" presetID="10" presetClass="entr" presetSubtype="0" fill="hold" grpId="0" nodeType="withEffect">
                                      <p:stCondLst>
                                        <p:cond delay="10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200"/>
                                            <p:tgtEl>
                                              <p:spTgt spid="31"/>
                                            </p:tgtEl>
                                          </p:cBhvr>
                                        </p:animEffect>
                                      </p:childTnLst>
                                    </p:cTn>
                                  </p:par>
                                  <p:par>
                                    <p:cTn id="34" presetID="10" presetClass="entr" presetSubtype="0" fill="hold" grpId="0" nodeType="withEffect">
                                      <p:stCondLst>
                                        <p:cond delay="10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right)">
                                          <p:cBhvr>
                                            <p:cTn id="41" dur="200"/>
                                            <p:tgtEl>
                                              <p:spTgt spid="24"/>
                                            </p:tgtEl>
                                          </p:cBhvr>
                                        </p:animEffect>
                                      </p:childTnLst>
                                    </p:cTn>
                                  </p:par>
                                  <p:par>
                                    <p:cTn id="42" presetID="10" presetClass="entr" presetSubtype="0" fill="hold" grpId="0" nodeType="withEffect">
                                      <p:stCondLst>
                                        <p:cond delay="1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200"/>
                                            <p:tgtEl>
                                              <p:spTgt spid="29"/>
                                            </p:tgtEl>
                                          </p:cBhvr>
                                        </p:animEffect>
                                      </p:childTnLst>
                                    </p:cTn>
                                  </p:par>
                                  <p:par>
                                    <p:cTn id="45" presetID="10" presetClass="entr" presetSubtype="0" fill="hold" grpId="0" nodeType="withEffect">
                                      <p:stCondLst>
                                        <p:cond delay="10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0"/>
                                            <p:tgtEl>
                                              <p:spTgt spid="30"/>
                                            </p:tgtEl>
                                          </p:cBhvr>
                                        </p:animEffect>
                                      </p:childTnLst>
                                    </p:cTn>
                                  </p:par>
                                  <p:par>
                                    <p:cTn id="48" presetID="10" presetClass="entr" presetSubtype="0" fill="hold" grpId="0" nodeType="withEffect">
                                      <p:stCondLst>
                                        <p:cond delay="10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200"/>
                                            <p:tgtEl>
                                              <p:spTgt spid="19"/>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200"/>
                                            <p:tgtEl>
                                              <p:spTgt spid="42"/>
                                            </p:tgtEl>
                                          </p:cBhvr>
                                        </p:animEffect>
                                      </p:childTnLst>
                                    </p:cTn>
                                  </p:par>
                                  <p:par>
                                    <p:cTn id="59" presetID="10" presetClass="entr" presetSubtype="0" fill="hold" grpId="0" nodeType="withEffect">
                                      <p:stCondLst>
                                        <p:cond delay="10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200"/>
                                            <p:tgtEl>
                                              <p:spTgt spid="43"/>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200"/>
                                            <p:tgtEl>
                                              <p:spTgt spid="22"/>
                                            </p:tgtEl>
                                          </p:cBhvr>
                                        </p:animEffect>
                                      </p:childTnLst>
                                    </p:cTn>
                                  </p:par>
                                  <p:par>
                                    <p:cTn id="70" presetID="10" presetClass="entr" presetSubtype="0" fill="hold" grpId="0" nodeType="withEffect">
                                      <p:stCondLst>
                                        <p:cond delay="1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200"/>
                                            <p:tgtEl>
                                              <p:spTgt spid="26"/>
                                            </p:tgtEl>
                                          </p:cBhvr>
                                        </p:animEffect>
                                      </p:childTnLst>
                                    </p:cTn>
                                  </p:par>
                                  <p:par>
                                    <p:cTn id="73" presetID="10" presetClass="entr" presetSubtype="0" fill="hold" grpId="0" nodeType="withEffect">
                                      <p:stCondLst>
                                        <p:cond delay="1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200"/>
                                            <p:tgtEl>
                                              <p:spTgt spid="21"/>
                                            </p:tgtEl>
                                          </p:cBhvr>
                                        </p:animEffect>
                                      </p:childTnLst>
                                    </p:cTn>
                                  </p:par>
                                  <p:par>
                                    <p:cTn id="81" presetID="10" presetClass="entr" presetSubtype="0" fill="hold" grpId="0" nodeType="withEffect">
                                      <p:stCondLst>
                                        <p:cond delay="10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200"/>
                                            <p:tgtEl>
                                              <p:spTgt spid="27"/>
                                            </p:tgtEl>
                                          </p:cBhvr>
                                        </p:animEffect>
                                      </p:childTnLst>
                                    </p:cTn>
                                  </p:par>
                                  <p:par>
                                    <p:cTn id="84" presetID="10" presetClass="entr" presetSubtype="0" fill="hold" grpId="0" nodeType="withEffect">
                                      <p:stCondLst>
                                        <p:cond delay="10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200"/>
                                            <p:tgtEl>
                                              <p:spTgt spid="32"/>
                                            </p:tgtEl>
                                          </p:cBhvr>
                                        </p:animEffect>
                                      </p:childTnLst>
                                    </p:cTn>
                                  </p:par>
                                  <p:par>
                                    <p:cTn id="87" presetID="10" presetClass="entr" presetSubtype="0" fill="hold" grpId="0" nodeType="withEffect">
                                      <p:stCondLst>
                                        <p:cond delay="10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42" grpId="0" animBg="1"/>
          <p:bldP spid="4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Arial" panose="020B0604020202020204" pitchFamily="34" charset="0"/>
                <a:cs typeface="Arial" panose="020B0604020202020204" pitchFamily="34" charset="0"/>
              </a:rPr>
              <a:t>Why Do Business Models Matter?…(2)</a:t>
            </a:r>
          </a:p>
        </p:txBody>
      </p:sp>
      <p:sp>
        <p:nvSpPr>
          <p:cNvPr id="5" name="Slide Number Placeholder 4"/>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653BD78-10CD-491B-BA13-CD1E2DC3D8D9}" type="slidenum">
              <a:rPr kumimoji="0" lang="zh-CN" altLang="en-US" sz="11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zh-CN" altLang="en-US" sz="11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graphicFrame>
        <p:nvGraphicFramePr>
          <p:cNvPr id="14" name="Content Placeholder 5">
            <a:extLst>
              <a:ext uri="{FF2B5EF4-FFF2-40B4-BE49-F238E27FC236}">
                <a16:creationId xmlns:a16="http://schemas.microsoft.com/office/drawing/2014/main" id="{F651186C-E774-4D6D-BD87-021E7EC54E66}"/>
              </a:ext>
            </a:extLst>
          </p:cNvPr>
          <p:cNvGraphicFramePr>
            <a:graphicFrameLocks/>
          </p:cNvGraphicFramePr>
          <p:nvPr>
            <p:extLst>
              <p:ext uri="{D42A27DB-BD31-4B8C-83A1-F6EECF244321}">
                <p14:modId xmlns:p14="http://schemas.microsoft.com/office/powerpoint/2010/main" val="2026720437"/>
              </p:ext>
            </p:extLst>
          </p:nvPr>
        </p:nvGraphicFramePr>
        <p:xfrm>
          <a:off x="4566486" y="857899"/>
          <a:ext cx="7175364" cy="512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ooter Placeholder 3">
            <a:extLst>
              <a:ext uri="{FF2B5EF4-FFF2-40B4-BE49-F238E27FC236}">
                <a16:creationId xmlns:a16="http://schemas.microsoft.com/office/drawing/2014/main" id="{4B300DBE-F2D6-401D-B50F-3A7A5AC3AEFE}"/>
              </a:ext>
            </a:extLst>
          </p:cNvPr>
          <p:cNvSpPr txBox="1">
            <a:spLocks/>
          </p:cNvSpPr>
          <p:nvPr/>
        </p:nvSpPr>
        <p:spPr>
          <a:xfrm>
            <a:off x="6084601" y="6455663"/>
            <a:ext cx="4139134" cy="365125"/>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00" dirty="0">
                <a:solidFill>
                  <a:prstClr val="black">
                    <a:tint val="75000"/>
                  </a:prstClr>
                </a:solidFill>
                <a:latin typeface="Arial" panose="020B0604020202020204" pitchFamily="34" charset="0"/>
                <a:cs typeface="Arial" panose="020B0604020202020204" pitchFamily="34" charset="0"/>
              </a:rPr>
              <a:t>Copyright © 2021 By Raphael Amit And Christoph </a:t>
            </a:r>
            <a:r>
              <a:rPr lang="en-US" sz="1000" dirty="0" err="1">
                <a:solidFill>
                  <a:prstClr val="black">
                    <a:tint val="75000"/>
                  </a:prstClr>
                </a:solidFill>
                <a:latin typeface="Arial" panose="020B0604020202020204" pitchFamily="34" charset="0"/>
                <a:cs typeface="Arial" panose="020B0604020202020204" pitchFamily="34" charset="0"/>
              </a:rPr>
              <a:t>Zott</a:t>
            </a:r>
            <a:r>
              <a:rPr lang="en-US" sz="1000" dirty="0">
                <a:solidFill>
                  <a:prstClr val="black">
                    <a:tint val="75000"/>
                  </a:prst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4061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47658CBC-61D2-804B-9A84-4F0CF8A0F94E}"/>
              </a:ext>
            </a:extLst>
          </p:cNvPr>
          <p:cNvSpPr>
            <a:spLocks noGrp="1"/>
          </p:cNvSpPr>
          <p:nvPr>
            <p:ph type="title"/>
          </p:nvPr>
        </p:nvSpPr>
        <p:spPr>
          <a:xfrm>
            <a:off x="1" y="423688"/>
            <a:ext cx="3678072" cy="3556097"/>
          </a:xfrm>
        </p:spPr>
        <p:txBody>
          <a:bodyPr vert="horz" lIns="91440" tIns="45720" rIns="91440" bIns="45720" rtlCol="0" anchor="b">
            <a:normAutofit/>
          </a:bodyPr>
          <a:lstStyle/>
          <a:p>
            <a:pPr algn="r"/>
            <a:r>
              <a:rPr lang="en-US" sz="4000" dirty="0">
                <a:solidFill>
                  <a:srgbClr val="FFFFFF"/>
                </a:solidFill>
                <a:latin typeface="Arial" panose="020B0604020202020204" pitchFamily="34" charset="0"/>
                <a:cs typeface="Arial" panose="020B0604020202020204" pitchFamily="34" charset="0"/>
              </a:rPr>
              <a:t>The Business Model: A Fundamental New Strategic Choice </a:t>
            </a:r>
          </a:p>
        </p:txBody>
      </p:sp>
      <p:pic>
        <p:nvPicPr>
          <p:cNvPr id="11" name="Picture 10" descr="Google has a new logo - The Verge">
            <a:extLst>
              <a:ext uri="{FF2B5EF4-FFF2-40B4-BE49-F238E27FC236}">
                <a16:creationId xmlns:a16="http://schemas.microsoft.com/office/drawing/2014/main" id="{79D297E9-4100-A64B-8683-7FEAD7E7A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1903" y="345756"/>
            <a:ext cx="2930601" cy="19561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94EC1FC2-799F-E04A-9034-E2457B0311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75668" y="2624071"/>
            <a:ext cx="2509168" cy="10036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Yahoo! Logo - PNG y Vector">
            <a:extLst>
              <a:ext uri="{FF2B5EF4-FFF2-40B4-BE49-F238E27FC236}">
                <a16:creationId xmlns:a16="http://schemas.microsoft.com/office/drawing/2014/main" id="{607AF103-6DF2-AD47-9E77-1430789BE4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73805" y="2624071"/>
            <a:ext cx="2998699" cy="8321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ow Amazon's logos reflect its evolution - Marketplace">
            <a:extLst>
              <a:ext uri="{FF2B5EF4-FFF2-40B4-BE49-F238E27FC236}">
                <a16:creationId xmlns:a16="http://schemas.microsoft.com/office/drawing/2014/main" id="{F8015040-17C2-1647-A005-D184E2054C9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04780" y="991639"/>
            <a:ext cx="3649700" cy="100366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677E019-4478-F44A-856C-221E8D6D1008}"/>
              </a:ext>
            </a:extLst>
          </p:cNvPr>
          <p:cNvSpPr>
            <a:spLocks noGrp="1"/>
          </p:cNvSpPr>
          <p:nvPr>
            <p:ph sz="half" idx="1"/>
          </p:nvPr>
        </p:nvSpPr>
        <p:spPr>
          <a:xfrm>
            <a:off x="4912189" y="4422334"/>
            <a:ext cx="6483958" cy="1694032"/>
          </a:xfrm>
        </p:spPr>
        <p:txBody>
          <a:bodyPr vert="horz" lIns="91440" tIns="45720" rIns="91440" bIns="45720" rtlCol="0" anchor="ctr">
            <a:noAutofit/>
          </a:bodyPr>
          <a:lstStyle/>
          <a:p>
            <a:r>
              <a:rPr lang="en-US" sz="2500" dirty="0">
                <a:latin typeface="Arial" panose="020B0604020202020204" pitchFamily="34" charset="0"/>
                <a:cs typeface="Arial" panose="020B0604020202020204" pitchFamily="34" charset="0"/>
              </a:rPr>
              <a:t>First companies to use internet to power innovative business models </a:t>
            </a:r>
          </a:p>
          <a:p>
            <a:r>
              <a:rPr lang="en-US" sz="2500" b="1" dirty="0">
                <a:latin typeface="Arial" panose="020B0604020202020204" pitchFamily="34" charset="0"/>
                <a:cs typeface="Arial" panose="020B0604020202020204" pitchFamily="34" charset="0"/>
              </a:rPr>
              <a:t>Entirely new ways of doing business</a:t>
            </a:r>
          </a:p>
          <a:p>
            <a:r>
              <a:rPr lang="en-US" sz="2500" dirty="0">
                <a:latin typeface="Arial" panose="020B0604020202020204" pitchFamily="34" charset="0"/>
                <a:cs typeface="Arial" panose="020B0604020202020204" pitchFamily="34" charset="0"/>
              </a:rPr>
              <a:t>Incumbents face threat of disruption from business model innovators</a:t>
            </a:r>
          </a:p>
        </p:txBody>
      </p:sp>
      <p:sp>
        <p:nvSpPr>
          <p:cNvPr id="10" name="Slide Number Placeholder 9">
            <a:extLst>
              <a:ext uri="{FF2B5EF4-FFF2-40B4-BE49-F238E27FC236}">
                <a16:creationId xmlns:a16="http://schemas.microsoft.com/office/drawing/2014/main" id="{FCFAC8ED-9C05-8842-A210-A4D70C537402}"/>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7A2A7EC-45BA-5D42-86F6-DAD841AC1B7C}" type="slidenum">
              <a:rPr kumimoji="0" lang="en-US" sz="1100" b="0" i="0" u="none" strike="noStrike" cap="none" spc="0" normalizeH="0" baseline="0" noProof="0" smtClean="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6</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6" name="Footer Placeholder 3">
            <a:extLst>
              <a:ext uri="{FF2B5EF4-FFF2-40B4-BE49-F238E27FC236}">
                <a16:creationId xmlns:a16="http://schemas.microsoft.com/office/drawing/2014/main" id="{D4C2A0FE-AC8C-42C0-A3BE-202441D54368}"/>
              </a:ext>
            </a:extLst>
          </p:cNvPr>
          <p:cNvSpPr txBox="1">
            <a:spLocks/>
          </p:cNvSpPr>
          <p:nvPr/>
        </p:nvSpPr>
        <p:spPr>
          <a:xfrm>
            <a:off x="6135213" y="6471382"/>
            <a:ext cx="4139134" cy="365125"/>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00" dirty="0">
                <a:solidFill>
                  <a:prstClr val="black">
                    <a:tint val="75000"/>
                  </a:prstClr>
                </a:solidFill>
                <a:latin typeface="Arial" panose="020B0604020202020204" pitchFamily="34" charset="0"/>
                <a:cs typeface="Arial" panose="020B0604020202020204" pitchFamily="34" charset="0"/>
              </a:rPr>
              <a:t>Copyright © 2021 By Raphael Amit And Christoph </a:t>
            </a:r>
            <a:r>
              <a:rPr lang="en-US" sz="1000" dirty="0" err="1">
                <a:solidFill>
                  <a:prstClr val="black">
                    <a:tint val="75000"/>
                  </a:prstClr>
                </a:solidFill>
                <a:latin typeface="Arial" panose="020B0604020202020204" pitchFamily="34" charset="0"/>
                <a:cs typeface="Arial" panose="020B0604020202020204" pitchFamily="34" charset="0"/>
              </a:rPr>
              <a:t>Zott</a:t>
            </a:r>
            <a:r>
              <a:rPr lang="en-US" sz="1000" dirty="0">
                <a:solidFill>
                  <a:prstClr val="black">
                    <a:tint val="75000"/>
                  </a:prst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8429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2CB5AE-2A6A-40CD-89AB-0261BB395096}"/>
              </a:ext>
            </a:extLst>
          </p:cNvPr>
          <p:cNvSpPr>
            <a:spLocks noGrp="1"/>
          </p:cNvSpPr>
          <p:nvPr>
            <p:ph type="ctrTitle"/>
          </p:nvPr>
        </p:nvSpPr>
        <p:spPr>
          <a:xfrm>
            <a:off x="453657" y="376278"/>
            <a:ext cx="7467830" cy="1036591"/>
          </a:xfrm>
        </p:spPr>
        <p:txBody>
          <a:bodyPr vert="horz" lIns="91440" tIns="45720" rIns="91440" bIns="45720" rtlCol="0" anchor="b">
            <a:noAutofit/>
          </a:bodyPr>
          <a:lstStyle/>
          <a:p>
            <a:pPr algn="l"/>
            <a:r>
              <a:rPr lang="en-US" sz="4000" dirty="0">
                <a:latin typeface="Arial" panose="020B0604020202020204" pitchFamily="34" charset="0"/>
                <a:cs typeface="Arial" panose="020B0604020202020204" pitchFamily="34" charset="0"/>
              </a:rPr>
              <a:t>Business Model Complements Traditional Strategic Choices</a:t>
            </a:r>
          </a:p>
        </p:txBody>
      </p:sp>
      <p:pic>
        <p:nvPicPr>
          <p:cNvPr id="7" name="Picture 6" descr="Une image contenant texte&#10;&#10;Description générée automatiquement">
            <a:extLst>
              <a:ext uri="{FF2B5EF4-FFF2-40B4-BE49-F238E27FC236}">
                <a16:creationId xmlns:a16="http://schemas.microsoft.com/office/drawing/2014/main" id="{8579BCF6-6E56-4E5E-8998-528EA29433E7}"/>
              </a:ext>
            </a:extLst>
          </p:cNvPr>
          <p:cNvPicPr>
            <a:picLocks noChangeAspect="1"/>
          </p:cNvPicPr>
          <p:nvPr/>
        </p:nvPicPr>
        <p:blipFill rotWithShape="1">
          <a:blip r:embed="rId3"/>
          <a:srcRect l="25658" r="32290"/>
          <a:stretch/>
        </p:blipFill>
        <p:spPr>
          <a:xfrm>
            <a:off x="8115296" y="-7942"/>
            <a:ext cx="4076704" cy="6408311"/>
          </a:xfrm>
          <a:prstGeom prst="rect">
            <a:avLst/>
          </a:prstGeom>
        </p:spPr>
      </p:pic>
      <p:sp>
        <p:nvSpPr>
          <p:cNvPr id="4" name="TextBox 3">
            <a:extLst>
              <a:ext uri="{FF2B5EF4-FFF2-40B4-BE49-F238E27FC236}">
                <a16:creationId xmlns:a16="http://schemas.microsoft.com/office/drawing/2014/main" id="{D5BF9EFD-04FF-4EA7-9416-96A6019A005E}"/>
              </a:ext>
            </a:extLst>
          </p:cNvPr>
          <p:cNvSpPr txBox="1"/>
          <p:nvPr/>
        </p:nvSpPr>
        <p:spPr>
          <a:xfrm>
            <a:off x="453657" y="1658867"/>
            <a:ext cx="7974425" cy="3540265"/>
          </a:xfrm>
          <a:prstGeom prst="rect">
            <a:avLst/>
          </a:prstGeom>
        </p:spPr>
        <p:txBody>
          <a:bodyPr vert="horz" lIns="91440" tIns="45720" rIns="91440" bIns="45720" rtlCol="0">
            <a:noAutofit/>
          </a:bodyPr>
          <a:lstStyle/>
          <a:p>
            <a:pPr marR="0" lvl="0" algn="l" defTabSz="914400" rtl="0" eaLnBrk="1" fontAlgn="auto" latinLnBrk="0" hangingPunct="1">
              <a:lnSpc>
                <a:spcPct val="90000"/>
              </a:lnSpc>
              <a:spcBef>
                <a:spcPts val="0"/>
              </a:spcBef>
              <a:spcAft>
                <a:spcPts val="1200"/>
              </a:spcAft>
              <a:buClrTx/>
              <a:buSzTx/>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Traditional strategy</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Corporate strategy</a:t>
            </a:r>
          </a:p>
          <a:p>
            <a:pPr marL="800100" lvl="1" indent="-342900">
              <a:lnSpc>
                <a:spcPct val="90000"/>
              </a:lnSpc>
              <a:spcAft>
                <a:spcPts val="6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What industries/product market segments?</a:t>
            </a:r>
          </a:p>
          <a:p>
            <a:pPr marL="800100" lvl="1" indent="-342900">
              <a:lnSpc>
                <a:spcPct val="90000"/>
              </a:lnSpc>
              <a:spcAft>
                <a:spcPts val="6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How to enter these markets?</a:t>
            </a:r>
          </a:p>
          <a:p>
            <a:pPr marL="800100" lvl="1" indent="-342900">
              <a:lnSpc>
                <a:spcPct val="90000"/>
              </a:lnSpc>
              <a:spcAft>
                <a:spcPts val="12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When to enter these markets?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indent="-342900">
              <a:lnSpc>
                <a:spcPct val="90000"/>
              </a:lnSpc>
              <a:spcBef>
                <a:spcPts val="600"/>
              </a:spcBef>
              <a:spcAft>
                <a:spcPts val="6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Business strategy centers on competitive advantage</a:t>
            </a:r>
          </a:p>
          <a:p>
            <a:pPr marL="800100" lvl="1" indent="-342900">
              <a:lnSpc>
                <a:spcPct val="90000"/>
              </a:lnSpc>
              <a:spcAft>
                <a:spcPts val="600"/>
              </a:spcAft>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to compete in product market</a:t>
            </a:r>
          </a:p>
          <a:p>
            <a:pPr marL="800100" lvl="1" indent="-342900">
              <a:lnSpc>
                <a:spcPct val="90000"/>
              </a:lnSpc>
              <a:spcAft>
                <a:spcPts val="1800"/>
              </a:spcAft>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When to enter market</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600"/>
              </a:spcBef>
              <a:spcAft>
                <a:spcPts val="600"/>
              </a:spcAft>
              <a:buClrTx/>
              <a:buSzTx/>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Advent of internet added strategic imperative for entrepreneurial managers: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business model</a:t>
            </a:r>
          </a:p>
        </p:txBody>
      </p:sp>
      <p:sp>
        <p:nvSpPr>
          <p:cNvPr id="18" name="Rectangle 1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C95AA1F-EE57-4FBC-8D10-538D84E30E10}"/>
              </a:ext>
            </a:extLst>
          </p:cNvPr>
          <p:cNvSpPr>
            <a:spLocks noGrp="1"/>
          </p:cNvSpPr>
          <p:nvPr>
            <p:ph type="sldNum" sz="quarter" idx="12"/>
          </p:nvPr>
        </p:nvSpPr>
        <p:spPr>
          <a:xfrm>
            <a:off x="11704320" y="6459376"/>
            <a:ext cx="448056"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E7A2A7EC-45BA-5D42-86F6-DAD841AC1B7C}" type="slidenum">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7</a:t>
            </a:fld>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Footer Placeholder 2">
            <a:extLst>
              <a:ext uri="{FF2B5EF4-FFF2-40B4-BE49-F238E27FC236}">
                <a16:creationId xmlns:a16="http://schemas.microsoft.com/office/drawing/2014/main" id="{9B9014F6-A3F5-4C89-B9C2-91FF99817DE1}"/>
              </a:ext>
            </a:extLst>
          </p:cNvPr>
          <p:cNvSpPr txBox="1">
            <a:spLocks/>
          </p:cNvSpPr>
          <p:nvPr/>
        </p:nvSpPr>
        <p:spPr>
          <a:xfrm>
            <a:off x="2383469" y="6461377"/>
            <a:ext cx="4114800" cy="365760"/>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defRPr/>
            </a:pPr>
            <a:r>
              <a:rPr lang="en-US" sz="1000" dirty="0">
                <a:solidFill>
                  <a:srgbClr val="E7E6E6">
                    <a:lumMod val="75000"/>
                  </a:srgbClr>
                </a:solidFill>
                <a:latin typeface="Arial" panose="020B0604020202020204" pitchFamily="34" charset="0"/>
                <a:cs typeface="Arial" panose="020B0604020202020204" pitchFamily="34" charset="0"/>
              </a:rPr>
              <a:t>Copyright © 2021 By Raphael Amit And Christoph </a:t>
            </a:r>
            <a:r>
              <a:rPr lang="en-US" sz="1000" dirty="0" err="1">
                <a:solidFill>
                  <a:srgbClr val="E7E6E6">
                    <a:lumMod val="75000"/>
                  </a:srgbClr>
                </a:solidFill>
                <a:latin typeface="Arial" panose="020B0604020202020204" pitchFamily="34" charset="0"/>
                <a:cs typeface="Arial" panose="020B0604020202020204" pitchFamily="34" charset="0"/>
              </a:rPr>
              <a:t>Zott</a:t>
            </a:r>
            <a:r>
              <a:rPr lang="en-US" sz="1000" dirty="0">
                <a:solidFill>
                  <a:srgbClr val="E7E6E6">
                    <a:lumMod val="75000"/>
                  </a:srgb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707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79776" y="216799"/>
            <a:ext cx="8418419" cy="938641"/>
          </a:xfrm>
        </p:spPr>
        <p:txBody>
          <a:bodyPr anchor="b">
            <a:normAutofit/>
          </a:bodyPr>
          <a:lstStyle/>
          <a:p>
            <a:r>
              <a:rPr lang="en-US" sz="4000" dirty="0">
                <a:latin typeface="Arial" panose="020B0604020202020204" pitchFamily="34" charset="0"/>
                <a:cs typeface="Arial" panose="020B0604020202020204" pitchFamily="34" charset="0"/>
              </a:rPr>
              <a:t>Example: Netflix</a:t>
            </a:r>
          </a:p>
        </p:txBody>
      </p:sp>
      <p:sp>
        <p:nvSpPr>
          <p:cNvPr id="24" name="Rectangle 2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653BD78-10CD-491B-BA13-CD1E2DC3D8D9}" type="slidenum">
              <a:rPr kumimoji="0" lang="zh-CN" altLang="en-US" sz="1100" b="0" i="0" u="none" strike="noStrike" kern="1200" cap="none" spc="0" normalizeH="0" baseline="0" noProof="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zh-CN" altLang="en-US" sz="1100" b="0" i="0" u="none" strike="noStrike" kern="1200" cap="none" spc="0" normalizeH="0" baseline="0" noProof="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1" name="Footer Placeholder 2">
            <a:extLst>
              <a:ext uri="{FF2B5EF4-FFF2-40B4-BE49-F238E27FC236}">
                <a16:creationId xmlns:a16="http://schemas.microsoft.com/office/drawing/2014/main" id="{38E03C40-03C0-424B-9251-8C6B42B74854}"/>
              </a:ext>
            </a:extLst>
          </p:cNvPr>
          <p:cNvSpPr txBox="1">
            <a:spLocks/>
          </p:cNvSpPr>
          <p:nvPr/>
        </p:nvSpPr>
        <p:spPr>
          <a:xfrm>
            <a:off x="5964504" y="6446305"/>
            <a:ext cx="4114800" cy="365760"/>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00" dirty="0">
                <a:solidFill>
                  <a:srgbClr val="E7E6E6">
                    <a:lumMod val="75000"/>
                  </a:srgbClr>
                </a:solidFill>
                <a:latin typeface="Arial" panose="020B0604020202020204" pitchFamily="34" charset="0"/>
                <a:cs typeface="Arial" panose="020B0604020202020204" pitchFamily="34" charset="0"/>
              </a:rPr>
              <a:t>Copyright © 2021 By Raphael Amit And Christoph </a:t>
            </a:r>
            <a:r>
              <a:rPr lang="en-US" sz="1000" dirty="0" err="1">
                <a:solidFill>
                  <a:srgbClr val="E7E6E6">
                    <a:lumMod val="75000"/>
                  </a:srgbClr>
                </a:solidFill>
                <a:latin typeface="Arial" panose="020B0604020202020204" pitchFamily="34" charset="0"/>
                <a:cs typeface="Arial" panose="020B0604020202020204" pitchFamily="34" charset="0"/>
              </a:rPr>
              <a:t>Zott</a:t>
            </a:r>
            <a:r>
              <a:rPr lang="en-US" sz="1000" dirty="0">
                <a:solidFill>
                  <a:srgbClr val="E7E6E6">
                    <a:lumMod val="75000"/>
                  </a:srgbClr>
                </a:solidFill>
                <a:latin typeface="Arial" panose="020B0604020202020204" pitchFamily="34" charset="0"/>
                <a:cs typeface="Arial" panose="020B0604020202020204" pitchFamily="34" charset="0"/>
              </a:rPr>
              <a:t>   </a:t>
            </a:r>
          </a:p>
        </p:txBody>
      </p:sp>
      <p:pic>
        <p:nvPicPr>
          <p:cNvPr id="44" name="Picture 2" descr="Download Netflix Logo in SVG Vector or PNG File Format - Logo.wine">
            <a:hlinkClick r:id="rId3"/>
            <a:extLst>
              <a:ext uri="{FF2B5EF4-FFF2-40B4-BE49-F238E27FC236}">
                <a16:creationId xmlns:a16="http://schemas.microsoft.com/office/drawing/2014/main" id="{B045CFF3-B8AA-4D1A-8C82-9A1C19E6C64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6889" y="1884584"/>
            <a:ext cx="3061813" cy="204120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Netflix (NFLX) hasn't forgotten about its 4.3 million DVD subscribers. It's  giving them a new app — Quartz">
            <a:hlinkClick r:id="rId5"/>
            <a:extLst>
              <a:ext uri="{FF2B5EF4-FFF2-40B4-BE49-F238E27FC236}">
                <a16:creationId xmlns:a16="http://schemas.microsoft.com/office/drawing/2014/main" id="{48AD305F-A800-4603-AF5C-444BFA8D3EC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680797" y="1884584"/>
            <a:ext cx="2844001" cy="213300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a:hlinkClick r:id="rId7"/>
            <a:extLst>
              <a:ext uri="{FF2B5EF4-FFF2-40B4-BE49-F238E27FC236}">
                <a16:creationId xmlns:a16="http://schemas.microsoft.com/office/drawing/2014/main" id="{5002848B-9E7C-4ECF-AACD-D1FD93E313A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913295" y="1884584"/>
            <a:ext cx="3061813" cy="1837087"/>
          </a:xfrm>
          <a:prstGeom prst="rect">
            <a:avLst/>
          </a:prstGeom>
          <a:noFill/>
          <a:extLst>
            <a:ext uri="{909E8E84-426E-40DD-AFC4-6F175D3DCCD1}">
              <a14:hiddenFill xmlns:a14="http://schemas.microsoft.com/office/drawing/2010/main">
                <a:solidFill>
                  <a:srgbClr val="FFFFFF"/>
                </a:solidFill>
              </a14:hiddenFill>
            </a:ext>
          </a:extLst>
        </p:spPr>
      </p:pic>
      <p:sp>
        <p:nvSpPr>
          <p:cNvPr id="48" name="Content Placeholder 2">
            <a:extLst>
              <a:ext uri="{FF2B5EF4-FFF2-40B4-BE49-F238E27FC236}">
                <a16:creationId xmlns:a16="http://schemas.microsoft.com/office/drawing/2014/main" id="{EA5C4F03-E3A6-40A2-960F-FB4CA96F86AC}"/>
              </a:ext>
            </a:extLst>
          </p:cNvPr>
          <p:cNvSpPr>
            <a:spLocks noGrp="1"/>
          </p:cNvSpPr>
          <p:nvPr>
            <p:ph sz="half" idx="1"/>
          </p:nvPr>
        </p:nvSpPr>
        <p:spPr>
          <a:xfrm>
            <a:off x="1371600" y="4549804"/>
            <a:ext cx="9448800" cy="1442631"/>
          </a:xfrm>
        </p:spPr>
        <p:txBody>
          <a:bodyPr vert="horz" lIns="91440" tIns="45720" rIns="91440" bIns="45720" rtlCol="0">
            <a:normAutofit/>
          </a:bodyPr>
          <a:lstStyle/>
          <a:p>
            <a:r>
              <a:rPr lang="en-US" sz="2500" dirty="0">
                <a:latin typeface="Arial" panose="020B0604020202020204" pitchFamily="34" charset="0"/>
                <a:cs typeface="Arial" panose="020B0604020202020204" pitchFamily="34" charset="0"/>
              </a:rPr>
              <a:t>Netflix introduced business model innovation in video rentals</a:t>
            </a:r>
          </a:p>
          <a:p>
            <a:r>
              <a:rPr lang="en-US" sz="2500" dirty="0">
                <a:latin typeface="Arial" panose="020B0604020202020204" pitchFamily="34" charset="0"/>
                <a:cs typeface="Arial" panose="020B0604020202020204" pitchFamily="34" charset="0"/>
              </a:rPr>
              <a:t>Customers selected DVDs online</a:t>
            </a:r>
          </a:p>
          <a:p>
            <a:r>
              <a:rPr lang="en-US" sz="2500" dirty="0">
                <a:latin typeface="Arial" panose="020B0604020202020204" pitchFamily="34" charset="0"/>
                <a:cs typeface="Arial" panose="020B0604020202020204" pitchFamily="34" charset="0"/>
              </a:rPr>
              <a:t>Received them via mail</a:t>
            </a:r>
          </a:p>
        </p:txBody>
      </p:sp>
      <p:sp>
        <p:nvSpPr>
          <p:cNvPr id="49" name="ZoneTexte 48">
            <a:extLst>
              <a:ext uri="{FF2B5EF4-FFF2-40B4-BE49-F238E27FC236}">
                <a16:creationId xmlns:a16="http://schemas.microsoft.com/office/drawing/2014/main" id="{64B34141-5E88-47A4-9C41-1E3168EA1EDF}"/>
              </a:ext>
            </a:extLst>
          </p:cNvPr>
          <p:cNvSpPr txBox="1"/>
          <p:nvPr/>
        </p:nvSpPr>
        <p:spPr>
          <a:xfrm rot="16200000">
            <a:off x="6326994" y="2827841"/>
            <a:ext cx="2133003" cy="262607"/>
          </a:xfrm>
          <a:prstGeom prst="rect">
            <a:avLst/>
          </a:prstGeom>
          <a:solidFill>
            <a:srgbClr val="000000">
              <a:alpha val="50000"/>
            </a:srgbClr>
          </a:solidFill>
          <a:ln>
            <a:noFill/>
          </a:ln>
        </p:spPr>
        <p:txBody>
          <a:bodyPr wrap="square" rtlCol="0">
            <a:noAutofit/>
          </a:bodyPr>
          <a:lstStyle/>
          <a:p>
            <a:pPr marL="0" marR="0" lvl="0" indent="0" defTabSz="914400" rtl="0" eaLnBrk="1" fontAlgn="auto" latinLnBrk="0" hangingPunct="1">
              <a:spcBef>
                <a:spcPts val="0"/>
              </a:spcBef>
              <a:spcAft>
                <a:spcPts val="600"/>
              </a:spcAft>
              <a:buClrTx/>
              <a:buSzTx/>
              <a:buFontTx/>
              <a:buNone/>
              <a:tabLst/>
              <a:defRPr/>
            </a:pPr>
            <a:r>
              <a:rPr kumimoji="0" lang="fr-FR" sz="800" b="0" i="0" u="none" strike="noStrike" kern="1200" cap="all" spc="0" normalizeH="0" baseline="0" noProof="0" dirty="0" err="1">
                <a:ln>
                  <a:noFill/>
                </a:ln>
                <a:solidFill>
                  <a:srgbClr val="FFFFFF"/>
                </a:solidFill>
                <a:effectLst/>
                <a:uLnTx/>
                <a:uFillTx/>
                <a:latin typeface="Arial" panose="020B0604020202020204" pitchFamily="34" charset="0"/>
                <a:cs typeface="Arial" panose="020B0604020202020204" pitchFamily="34" charset="0"/>
              </a:rPr>
              <a:t>C</a:t>
            </a:r>
            <a:r>
              <a:rPr kumimoji="0" lang="fr-FR" sz="8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redits</a:t>
            </a:r>
            <a:r>
              <a:rPr kumimoji="0" lang="fr-FR" sz="800" b="0" i="0" u="none" strike="noStrike" kern="1200" cap="all" spc="0" normalizeH="0" baseline="0" noProof="0" dirty="0">
                <a:ln>
                  <a:noFill/>
                </a:ln>
                <a:solidFill>
                  <a:srgbClr val="FFFFFF"/>
                </a:solidFill>
                <a:effectLst/>
                <a:uLnTx/>
                <a:uFillTx/>
                <a:latin typeface="Arial" panose="020B0604020202020204" pitchFamily="34" charset="0"/>
                <a:cs typeface="Arial" panose="020B0604020202020204" pitchFamily="34" charset="0"/>
              </a:rPr>
              <a:t>: AP PHOTO/PAUL SAKUMA</a:t>
            </a:r>
            <a:endParaRPr kumimoji="0" lang="fr-FR" sz="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97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3F6474-9909-9448-8EDA-8EAABDADFCEC}"/>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Arial" panose="020B0604020202020204" pitchFamily="34" charset="0"/>
                <a:cs typeface="Arial" panose="020B0604020202020204" pitchFamily="34" charset="0"/>
              </a:rPr>
              <a:t>Vintage Netflix TV Ad</a:t>
            </a:r>
          </a:p>
        </p:txBody>
      </p:sp>
      <p:pic>
        <p:nvPicPr>
          <p:cNvPr id="8" name="httpsr5---sn-h5q7kne6googlevideocomvideoplaybackexpire1607894062eizi_WX_HGIc_UgwPwjI_oBgip1429325240ido-ADQE7aIc_t9qi2u-l6hX4gr_9G9rEsbnK15bwU4UVlUWitag18sourceyoutuberequiresslyesvprv1mimevideo2Fmp4ns7smFhczj2uN">
            <a:hlinkClick r:id="" action="ppaction://media"/>
            <a:extLst>
              <a:ext uri="{FF2B5EF4-FFF2-40B4-BE49-F238E27FC236}">
                <a16:creationId xmlns:a16="http://schemas.microsoft.com/office/drawing/2014/main" id="{922D1875-8628-4308-A0A5-06931E993EF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113924" y="288229"/>
            <a:ext cx="7998922" cy="5879207"/>
          </a:xfrm>
          <a:prstGeom prst="rect">
            <a:avLst/>
          </a:prstGeom>
        </p:spPr>
      </p:pic>
      <p:sp>
        <p:nvSpPr>
          <p:cNvPr id="4" name="Slide Number Placeholder 3">
            <a:extLst>
              <a:ext uri="{FF2B5EF4-FFF2-40B4-BE49-F238E27FC236}">
                <a16:creationId xmlns:a16="http://schemas.microsoft.com/office/drawing/2014/main" id="{24475DF2-DED8-144B-B6C4-10FF5AF81D33}"/>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7A2A7EC-45BA-5D42-86F6-DAD841AC1B7C}"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3" name="Footer Placeholder 3">
            <a:extLst>
              <a:ext uri="{FF2B5EF4-FFF2-40B4-BE49-F238E27FC236}">
                <a16:creationId xmlns:a16="http://schemas.microsoft.com/office/drawing/2014/main" id="{220B17C0-3164-4538-84EB-7C4699BDE172}"/>
              </a:ext>
            </a:extLst>
          </p:cNvPr>
          <p:cNvSpPr txBox="1">
            <a:spLocks/>
          </p:cNvSpPr>
          <p:nvPr/>
        </p:nvSpPr>
        <p:spPr>
          <a:xfrm>
            <a:off x="6043818" y="6492870"/>
            <a:ext cx="4139134" cy="365125"/>
          </a:xfrm>
          <a:prstGeom prst="rect">
            <a:avLst/>
          </a:prstGeom>
        </p:spPr>
        <p:txBody>
          <a:bodyPr vert="horz" lIns="91440" tIns="45720" rIns="91440" bIns="45720" rtlCol="0" anchor="ctr">
            <a:normAutofit/>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1000" dirty="0">
                <a:solidFill>
                  <a:prstClr val="black">
                    <a:tint val="75000"/>
                  </a:prstClr>
                </a:solidFill>
                <a:latin typeface="Arial" panose="020B0604020202020204" pitchFamily="34" charset="0"/>
                <a:cs typeface="Arial" panose="020B0604020202020204" pitchFamily="34" charset="0"/>
              </a:rPr>
              <a:t>Copyright © 2021 By Raphael Amit And Christoph </a:t>
            </a:r>
            <a:r>
              <a:rPr lang="en-US" sz="1000" dirty="0" err="1">
                <a:solidFill>
                  <a:prstClr val="black">
                    <a:tint val="75000"/>
                  </a:prstClr>
                </a:solidFill>
                <a:latin typeface="Arial" panose="020B0604020202020204" pitchFamily="34" charset="0"/>
                <a:cs typeface="Arial" panose="020B0604020202020204" pitchFamily="34" charset="0"/>
              </a:rPr>
              <a:t>Zott</a:t>
            </a:r>
            <a:r>
              <a:rPr lang="en-US" sz="1000" dirty="0">
                <a:solidFill>
                  <a:prstClr val="black">
                    <a:tint val="75000"/>
                  </a:prstClr>
                </a:solidFill>
                <a:latin typeface="Arial" panose="020B0604020202020204" pitchFamily="34" charset="0"/>
                <a:cs typeface="Arial" panose="020B0604020202020204" pitchFamily="34" charset="0"/>
              </a:rPr>
              <a:t>   </a:t>
            </a:r>
          </a:p>
        </p:txBody>
      </p:sp>
      <p:sp>
        <p:nvSpPr>
          <p:cNvPr id="5" name="ZoneTexte 4">
            <a:extLst>
              <a:ext uri="{FF2B5EF4-FFF2-40B4-BE49-F238E27FC236}">
                <a16:creationId xmlns:a16="http://schemas.microsoft.com/office/drawing/2014/main" id="{E683FF6C-6643-46A8-83D5-CA3380A5858A}"/>
              </a:ext>
            </a:extLst>
          </p:cNvPr>
          <p:cNvSpPr txBox="1"/>
          <p:nvPr/>
        </p:nvSpPr>
        <p:spPr>
          <a:xfrm>
            <a:off x="4256116" y="6346612"/>
            <a:ext cx="6417426" cy="400110"/>
          </a:xfrm>
          <a:prstGeom prst="rect">
            <a:avLst/>
          </a:prstGeom>
          <a:noFill/>
        </p:spPr>
        <p:txBody>
          <a:bodyPr wrap="square" rtlCol="0">
            <a:spAutoFit/>
          </a:bodyPr>
          <a:lstStyle/>
          <a:p>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https://www.youtube.com/watch?v=Ng7ETi7Q768</a:t>
            </a:r>
          </a:p>
          <a:p>
            <a:endParaRPr lang="fr-FR" sz="1000" dirty="0"/>
          </a:p>
        </p:txBody>
      </p:sp>
    </p:spTree>
    <p:extLst>
      <p:ext uri="{BB962C8B-B14F-4D97-AF65-F5344CB8AC3E}">
        <p14:creationId xmlns:p14="http://schemas.microsoft.com/office/powerpoint/2010/main" val="388784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1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2578</Words>
  <Application>Microsoft Office PowerPoint</Application>
  <PresentationFormat>Grand écran</PresentationFormat>
  <Paragraphs>264</Paragraphs>
  <Slides>20</Slides>
  <Notes>20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Office Theme</vt:lpstr>
      <vt:lpstr>Chapter 1  Why Do Business Models Matter?  The “What, How, Who, and Why” Framework for Understanding Any Business Model</vt:lpstr>
      <vt:lpstr>Concept Of The Business Model Arose In The 1990s</vt:lpstr>
      <vt:lpstr>Figure 1.1: Interest In Business Models As Measured By Published Articles </vt:lpstr>
      <vt:lpstr>Why Do Business Models Matter?… (1)</vt:lpstr>
      <vt:lpstr>Why Do Business Models Matter?…(2)</vt:lpstr>
      <vt:lpstr>The Business Model: A Fundamental New Strategic Choice </vt:lpstr>
      <vt:lpstr>Business Model Complements Traditional Strategic Choices</vt:lpstr>
      <vt:lpstr>Example: Netflix</vt:lpstr>
      <vt:lpstr>Vintage Netflix TV Ad</vt:lpstr>
      <vt:lpstr>What Is A Business Model? </vt:lpstr>
      <vt:lpstr>A Business Model Is An Activity System </vt:lpstr>
      <vt:lpstr>The Business Model Extends The Concept Of The Value Chain</vt:lpstr>
      <vt:lpstr>The Four Dimensions* Of A Business Model </vt:lpstr>
      <vt:lpstr>Illustration: The What Dimension (i.e., Content)</vt:lpstr>
      <vt:lpstr>Illustration: The How Dimension (i.e., Structure)</vt:lpstr>
      <vt:lpstr>Illustration: The Who Dimension (i.e., Governance)</vt:lpstr>
      <vt:lpstr>Illustration: The Why Dimension (i.e., Value Logic)</vt:lpstr>
      <vt:lpstr>What Makes A Business Model Innovative?</vt:lpstr>
      <vt:lpstr>Value Creation Vs. Value Appropriation </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Why Do Business Models Matter?   The “What, How, Who, and Why” Framework for Understanding Any Business Model</dc:title>
  <dc:creator>Abou-Ali, Adeline</dc:creator>
  <cp:lastModifiedBy>ADELINE ABOU-ALI</cp:lastModifiedBy>
  <cp:revision>52</cp:revision>
  <dcterms:created xsi:type="dcterms:W3CDTF">2020-12-21T18:28:33Z</dcterms:created>
  <dcterms:modified xsi:type="dcterms:W3CDTF">2021-06-17T11:25:57Z</dcterms:modified>
</cp:coreProperties>
</file>